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356" r:id="rId18"/>
    <p:sldId id="35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674" autoAdjust="0"/>
  </p:normalViewPr>
  <p:slideViewPr>
    <p:cSldViewPr snapToGrid="0">
      <p:cViewPr varScale="1">
        <p:scale>
          <a:sx n="74" d="100"/>
          <a:sy n="74" d="100"/>
        </p:scale>
        <p:origin x="65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3EBB8-35C8-493B-A42F-F53E21F776A0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3FF31-86BC-4EF5-A70B-DFE0E3015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86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FF31-86BC-4EF5-A70B-DFE0E30155C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956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FF31-86BC-4EF5-A70B-DFE0E30155C5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22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FF31-86BC-4EF5-A70B-DFE0E30155C5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505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FF31-86BC-4EF5-A70B-DFE0E30155C5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63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ADA0A2-4E7D-42BC-BFE3-67B39BB65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CF08990-EFF0-457A-ADD9-5C14B2450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4B9C59-7FF9-4C78-A2C0-F7904754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522FDC-E673-44E4-9B36-3E699326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86BE84-6BF3-4B0D-9CC6-F9F2D296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45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48020B-91FC-4496-9D5E-85A62E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D5B22D-F86A-49E2-899E-2590580FB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CECA01-51CF-4F8D-9F21-21F56A99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FA565E-7B6C-462D-AEA8-D92D723C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95FDCC-8BC7-4E75-8000-C56A2ABE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78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D1DC153-EEEE-4406-8464-B3ADE78CA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350D2A-C79D-4E80-AFE9-EA8E72CF4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FBE967-0145-4064-B753-5DC57B5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663FAB-AFC7-4BE3-86B2-8D048DF2E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D1815B-572D-46F4-96C3-114D857F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47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5F496-DA2C-4B57-901A-9D1DB75C0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2F03AF-030E-4232-B0AB-8AF44D261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92173C-1109-455A-8817-BFF19A6F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FD57B2-38E9-4E79-8AF6-60F9974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46B12-73A4-43E2-9B2D-B473C3E8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35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972BD5-2B98-4310-8F6E-D98A4FFA9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94A555-37D5-497D-A6AF-9B6D8C72E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2016CE-FE14-488A-903F-8DFD7A16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045FC0-007B-4E40-8E9A-B5C8199AA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E83716-2DD8-43C8-9EAD-4DA8139E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92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DE6CC-1E31-4EF1-AC1F-3A7A2103C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F5F90E-93E4-4AC9-A710-2B623B525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58A7F9-DE68-43E1-828D-7BE521EEA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462B12-5078-4829-9554-57EC50918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AE511D-F7C8-4C63-88E9-E2A7465E3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61F946-DF0A-45F0-B594-A8AE6713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890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EEA92-C902-4F46-8D82-99E4A2B2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D15003-325D-4EE4-BE1E-6376B986D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2247F22-1000-441E-A142-F7147C1F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8D68CEA-6FF8-4D36-85CB-90B97D807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2476452-61EF-4E26-86D3-958CAF769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DDCA3EE-654C-4FCC-879E-359B9D07D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D93B44E-DE2F-4D64-B1F8-EB6CB9D1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D5464D6-7E31-4D6E-AD9D-FC8F379E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20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C41953-3F76-4460-B380-3AD4CA4D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7B1724-6BF8-4A67-A064-C68A5E82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F271A4-BBDA-4661-9D11-F0E2C4DE1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55B9AF-19D6-43DF-8FED-56ADC06EE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15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0E75BC8-3D6A-4E12-AF57-6E61A335A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924FA2D-224A-4D45-92F2-BB97A4BE9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BEAB800-0032-4C79-AEC2-F24481B8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31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2C0C24-AE01-4685-8386-766F75CB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9D75A8-510C-4739-BCF3-C66A5FCDC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B1AC49-0AFB-4982-91C3-849535899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4A6DDE-3DE4-40AF-8336-265E9DAA9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532A65-18E6-49A9-B210-61678948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4BC2AA-B765-4C13-9C07-1E47A1DA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03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304007-1D89-46E2-AD2E-A0547F2E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F16DF5B-74EC-45EE-B7C4-EE6F85E87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D97AD55-B820-49E3-8F01-D2833AD88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3DC7B0-0235-4B95-9290-2FC92A34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6682BC-5C52-403A-815E-59B2324B9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6C251B-6A6F-4BF6-B16E-8486446C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64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447F0CB-3FEC-4462-94C7-E9CF954DE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9860C6-2E9C-4CFC-BBC1-740177227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A4211D-E981-4DEA-A510-99E211F27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84EC3-A623-4D03-8025-F412DC38A9B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BDE208-A665-427B-A58F-260BC5746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2FE150-F52A-408A-AE5B-892C68476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1880-1EB1-4FE6-A8D2-ECE9E1E26F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49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3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29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.png"/><Relationship Id="rId7" Type="http://schemas.openxmlformats.org/officeDocument/2006/relationships/image" Target="../media/image8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.png"/><Relationship Id="rId7" Type="http://schemas.openxmlformats.org/officeDocument/2006/relationships/image" Target="../media/image9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e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8.png"/><Relationship Id="rId7" Type="http://schemas.openxmlformats.org/officeDocument/2006/relationships/image" Target="../media/image9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5.png"/><Relationship Id="rId7" Type="http://schemas.openxmlformats.org/officeDocument/2006/relationships/image" Target="../media/image1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Relationship Id="rId9" Type="http://schemas.openxmlformats.org/officeDocument/2006/relationships/image" Target="../media/image123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34B8CF9-1011-43CF-95EB-AFE80D37E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0"/>
            <a:ext cx="1619089" cy="16002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634FDA03-1BCF-421B-849E-BBCDEDDE0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5367"/>
            <a:ext cx="9144000" cy="3448915"/>
          </a:xfrm>
        </p:spPr>
        <p:txBody>
          <a:bodyPr>
            <a:normAutofit lnSpcReduction="10000"/>
          </a:bodyPr>
          <a:lstStyle/>
          <a:p>
            <a:r>
              <a:rPr lang="it-IT" sz="6000" b="1" dirty="0">
                <a:latin typeface="Arial" panose="020B0604020202020204" pitchFamily="34" charset="0"/>
                <a:cs typeface="Arial" panose="020B0604020202020204" pitchFamily="34" charset="0"/>
              </a:rPr>
              <a:t>IL SISTEMA DI PROTEZIONE CIVILE</a:t>
            </a:r>
          </a:p>
          <a:p>
            <a:r>
              <a:rPr lang="it-IT" sz="60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</a:p>
          <a:p>
            <a:r>
              <a:rPr lang="it-IT" sz="6000" b="1" dirty="0">
                <a:latin typeface="Arial" panose="020B0604020202020204" pitchFamily="34" charset="0"/>
                <a:cs typeface="Arial" panose="020B0604020202020204" pitchFamily="34" charset="0"/>
              </a:rPr>
              <a:t>ITALIA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F56158D-518E-4CC9-B600-D1E2FD7E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140" y="1"/>
            <a:ext cx="1686231" cy="16001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48E6AE0-4E94-4F97-8ABD-8DC91CBCE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215" y="1485914"/>
            <a:ext cx="5685714" cy="1142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45EA365-5F6E-4CA1-9DFD-18786A02D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128" y="1485914"/>
            <a:ext cx="1828571" cy="11428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0760DFC-F1A1-4768-8D80-733ACF673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635" y="292361"/>
            <a:ext cx="704758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63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1EFEBD-B2A0-FA03-849F-6559F54BF200}"/>
              </a:ext>
            </a:extLst>
          </p:cNvPr>
          <p:cNvSpPr txBox="1"/>
          <p:nvPr/>
        </p:nvSpPr>
        <p:spPr>
          <a:xfrm>
            <a:off x="622478" y="2058714"/>
            <a:ext cx="10947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1966 ALLUVIONE DI FIRENZE: 35 VITTIME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68AA817-7BA7-EB4F-D87D-D3C269BAD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303" y="2592257"/>
            <a:ext cx="5657394" cy="414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91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7797FDE-239E-087C-BE43-000D6CE208AB}"/>
              </a:ext>
            </a:extLst>
          </p:cNvPr>
          <p:cNvSpPr txBox="1"/>
          <p:nvPr/>
        </p:nvSpPr>
        <p:spPr>
          <a:xfrm>
            <a:off x="540913" y="1880315"/>
            <a:ext cx="1114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1980 TERREMOTO IN IRPINIA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3BACA0D-9C96-7390-CC0C-0CFA76490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400" y="2403534"/>
            <a:ext cx="4678665" cy="310351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7A0A06F-2BE8-75A4-87F0-BE90F29C0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910" y="2437237"/>
            <a:ext cx="2640191" cy="177705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A0A38BF-4538-C4C9-B111-AD2F3721D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225" y="4214288"/>
            <a:ext cx="3431494" cy="227666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D352E1-2699-CBE9-0638-A5B4C8455BFF}"/>
              </a:ext>
            </a:extLst>
          </p:cNvPr>
          <p:cNvSpPr txBox="1"/>
          <p:nvPr/>
        </p:nvSpPr>
        <p:spPr>
          <a:xfrm>
            <a:off x="2048400" y="5540750"/>
            <a:ext cx="6098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i="0" u="none" strike="noStrike" baseline="0" dirty="0">
                <a:solidFill>
                  <a:srgbClr val="003366"/>
                </a:solidFill>
                <a:latin typeface="Wingdings-Regular"/>
              </a:rPr>
              <a:t>▪ </a:t>
            </a:r>
            <a:r>
              <a:rPr lang="it-IT" sz="1800" b="1" i="0" u="none" strike="noStrike" baseline="0" dirty="0">
                <a:latin typeface="Arial" panose="020B0604020202020204" pitchFamily="34" charset="0"/>
              </a:rPr>
              <a:t>126 Comuni coinvolti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3366"/>
                </a:solidFill>
                <a:latin typeface="Wingdings-Regular"/>
              </a:rPr>
              <a:t>▪ </a:t>
            </a:r>
            <a:r>
              <a:rPr lang="it-IT" sz="1800" b="1" i="0" u="none" strike="noStrike" baseline="0" dirty="0">
                <a:latin typeface="Arial" panose="020B0604020202020204" pitchFamily="34" charset="0"/>
              </a:rPr>
              <a:t>300.000 case distrutte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FC494A6-CCD2-A175-C20D-4AE3FFA9B8ED}"/>
              </a:ext>
            </a:extLst>
          </p:cNvPr>
          <p:cNvSpPr txBox="1"/>
          <p:nvPr/>
        </p:nvSpPr>
        <p:spPr>
          <a:xfrm>
            <a:off x="2048400" y="6088890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solidFill>
                  <a:srgbClr val="003366"/>
                </a:solidFill>
                <a:latin typeface="Wingdings-Regular"/>
              </a:rPr>
              <a:t>▪ </a:t>
            </a:r>
            <a:r>
              <a:rPr lang="it-IT" sz="1800" b="1" i="0" u="none" strike="noStrike" baseline="0" dirty="0">
                <a:latin typeface="Arial" panose="020B0604020202020204" pitchFamily="34" charset="0"/>
              </a:rPr>
              <a:t>2735 morti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CEC462C-880C-2BDC-64D1-0BB9DC25541B}"/>
              </a:ext>
            </a:extLst>
          </p:cNvPr>
          <p:cNvSpPr txBox="1"/>
          <p:nvPr/>
        </p:nvSpPr>
        <p:spPr>
          <a:xfrm>
            <a:off x="2057315" y="633998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solidFill>
                  <a:srgbClr val="003366"/>
                </a:solidFill>
                <a:latin typeface="Wingdings-Regular"/>
              </a:rPr>
              <a:t>▪ </a:t>
            </a:r>
            <a:r>
              <a:rPr lang="it-IT" sz="1800" b="1" i="0" u="none" strike="noStrike" baseline="0" dirty="0">
                <a:latin typeface="Arial" panose="020B0604020202020204" pitchFamily="34" charset="0"/>
              </a:rPr>
              <a:t>800 feriti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323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5EE7D9-E610-F8BD-4C0A-DD5C0EE0EA06}"/>
              </a:ext>
            </a:extLst>
          </p:cNvPr>
          <p:cNvSpPr txBox="1"/>
          <p:nvPr/>
        </p:nvSpPr>
        <p:spPr>
          <a:xfrm>
            <a:off x="2245216" y="1789940"/>
            <a:ext cx="77015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b="0" i="0" u="none" strike="noStrike" baseline="0" dirty="0">
                <a:latin typeface="TrebuchetMS"/>
              </a:rPr>
              <a:t>Nel frattempo i </a:t>
            </a:r>
            <a:r>
              <a:rPr lang="it-IT" sz="2400" b="1" i="1" u="none" strike="noStrike" baseline="0" dirty="0">
                <a:latin typeface="Trebuchet-BoldItalic"/>
              </a:rPr>
              <a:t>mezzi di comunicazione </a:t>
            </a:r>
            <a:r>
              <a:rPr lang="it-IT" sz="2400" b="0" i="0" u="none" strike="noStrike" baseline="0" dirty="0">
                <a:latin typeface="TrebuchetMS"/>
              </a:rPr>
              <a:t>evolvono.</a:t>
            </a:r>
          </a:p>
          <a:p>
            <a:pPr algn="l"/>
            <a:r>
              <a:rPr lang="it-IT" sz="2400" b="0" i="0" u="none" strike="noStrike" baseline="0" dirty="0">
                <a:latin typeface="TrebuchetMS"/>
              </a:rPr>
              <a:t>Le immagini entrano a far parte del quotidiano</a:t>
            </a:r>
          </a:p>
          <a:p>
            <a:pPr algn="l"/>
            <a:r>
              <a:rPr lang="it-IT" sz="2400" b="0" i="0" u="none" strike="noStrike" baseline="0" dirty="0">
                <a:latin typeface="TrebuchetMS"/>
              </a:rPr>
              <a:t>stimolando la popolazione ad organizzarsi per</a:t>
            </a:r>
          </a:p>
          <a:p>
            <a:pPr algn="l"/>
            <a:r>
              <a:rPr lang="it-IT" sz="2400" b="0" i="0" u="none" strike="noStrike" baseline="0" dirty="0">
                <a:latin typeface="TrebuchetMS"/>
              </a:rPr>
              <a:t>portare soccorso.</a:t>
            </a:r>
          </a:p>
          <a:p>
            <a:pPr algn="l"/>
            <a:endParaRPr lang="it-IT" sz="2400" b="0" i="0" u="none" strike="noStrike" baseline="0" dirty="0">
              <a:solidFill>
                <a:srgbClr val="0070C1"/>
              </a:solidFill>
              <a:latin typeface="TrebuchetMS"/>
            </a:endParaRPr>
          </a:p>
          <a:p>
            <a:pPr algn="l"/>
            <a:r>
              <a:rPr lang="it-IT" sz="2400" b="1" i="0" u="none" strike="noStrike" baseline="0" dirty="0">
                <a:solidFill>
                  <a:srgbClr val="FF3300"/>
                </a:solidFill>
                <a:latin typeface="TrebuchetMS-Bold"/>
              </a:rPr>
              <a:t>La TV entra nelle case degli italiani</a:t>
            </a:r>
          </a:p>
          <a:p>
            <a:pPr algn="l"/>
            <a:endParaRPr lang="it-IT" sz="2400" b="1" i="0" u="none" strike="noStrike" baseline="0" dirty="0">
              <a:solidFill>
                <a:srgbClr val="FF3300"/>
              </a:solidFill>
              <a:latin typeface="TrebuchetMS-Bold"/>
            </a:endParaRPr>
          </a:p>
          <a:p>
            <a:pPr algn="l"/>
            <a:r>
              <a:rPr lang="it-IT" sz="2400" b="1" i="0" u="none" strike="noStrike" baseline="0" dirty="0">
                <a:solidFill>
                  <a:srgbClr val="FF3300"/>
                </a:solidFill>
                <a:latin typeface="TrebuchetMS-Bold"/>
              </a:rPr>
              <a:t>1976 </a:t>
            </a:r>
            <a:r>
              <a:rPr lang="it-IT" sz="2400" b="0" i="0" u="none" strike="noStrike" baseline="0" dirty="0">
                <a:latin typeface="TrebuchetMS"/>
              </a:rPr>
              <a:t>Terremoto del Friuli</a:t>
            </a:r>
          </a:p>
          <a:p>
            <a:pPr algn="l"/>
            <a:r>
              <a:rPr lang="it-IT" sz="2400" b="1" i="0" u="none" strike="noStrike" baseline="0" dirty="0">
                <a:solidFill>
                  <a:srgbClr val="FF3300"/>
                </a:solidFill>
                <a:latin typeface="TrebuchetMS-Bold"/>
              </a:rPr>
              <a:t>1980 </a:t>
            </a:r>
            <a:r>
              <a:rPr lang="it-IT" sz="2400" b="0" i="0" u="none" strike="noStrike" baseline="0" dirty="0">
                <a:latin typeface="TrebuchetMS"/>
              </a:rPr>
              <a:t>Terremoto in Irpinia</a:t>
            </a:r>
          </a:p>
          <a:p>
            <a:pPr algn="l"/>
            <a:endParaRPr lang="it-IT" sz="2400" b="0" i="0" u="none" strike="noStrike" baseline="0" dirty="0">
              <a:solidFill>
                <a:srgbClr val="0070C1"/>
              </a:solidFill>
              <a:latin typeface="TrebuchetMS"/>
            </a:endParaRPr>
          </a:p>
          <a:p>
            <a:pPr algn="l"/>
            <a:r>
              <a:rPr lang="it-IT" sz="2400" b="1" i="0" u="none" strike="noStrike" baseline="0" dirty="0">
                <a:solidFill>
                  <a:srgbClr val="FF3300"/>
                </a:solidFill>
                <a:latin typeface="Calibri-Bold"/>
              </a:rPr>
              <a:t>11 giugno 1981</a:t>
            </a:r>
          </a:p>
          <a:p>
            <a:pPr algn="l"/>
            <a:r>
              <a:rPr lang="it-IT" sz="2400" b="0" i="0" u="none" strike="noStrike" baseline="0" dirty="0">
                <a:latin typeface="Calibri" panose="020F0502020204030204" pitchFamily="34" charset="0"/>
              </a:rPr>
              <a:t>tragedia di Vermicino (Roma): diretta TV per due giorni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22146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DDE99E-3A18-6349-4EEC-47B8B0EA9FFB}"/>
              </a:ext>
            </a:extLst>
          </p:cNvPr>
          <p:cNvSpPr txBox="1"/>
          <p:nvPr/>
        </p:nvSpPr>
        <p:spPr>
          <a:xfrm>
            <a:off x="1087077" y="2319051"/>
            <a:ext cx="4829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b="1" i="1" u="none" strike="noStrike" baseline="0" dirty="0">
                <a:solidFill>
                  <a:schemeClr val="accent1">
                    <a:lumMod val="75000"/>
                  </a:schemeClr>
                </a:solidFill>
                <a:latin typeface="Trebuchet-BoldItalic"/>
              </a:rPr>
              <a:t>Un dato in comune …</a:t>
            </a:r>
          </a:p>
          <a:p>
            <a:pPr algn="l"/>
            <a:endParaRPr lang="it-IT" sz="2400" b="1" i="1" u="none" strike="noStrike" baseline="0" dirty="0">
              <a:latin typeface="Trebuchet-BoldItalic"/>
            </a:endParaRP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Inadeguatezza dei soccorsi;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i tentativi di organizzare uomini e risorse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risultano carenti…</a:t>
            </a:r>
            <a:endParaRPr lang="it-IT" sz="2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FFCCCAF-C00B-5AB1-BCD3-6C54AA794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654" y="2745808"/>
            <a:ext cx="6166137" cy="375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61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23" y="-252343"/>
            <a:ext cx="11973582" cy="160948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E5CB99-F93B-C131-B1D0-2586214C2767}"/>
              </a:ext>
            </a:extLst>
          </p:cNvPr>
          <p:cNvSpPr txBox="1"/>
          <p:nvPr/>
        </p:nvSpPr>
        <p:spPr>
          <a:xfrm>
            <a:off x="919088" y="1568453"/>
            <a:ext cx="1035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UNA NUOVA ESIGENZA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636C0D-2C4B-2380-1574-2819EB5F5800}"/>
              </a:ext>
            </a:extLst>
          </p:cNvPr>
          <p:cNvSpPr txBox="1"/>
          <p:nvPr/>
        </p:nvSpPr>
        <p:spPr>
          <a:xfrm>
            <a:off x="2166257" y="2209998"/>
            <a:ext cx="8356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i="1" u="none" strike="noStrike" baseline="0" dirty="0">
                <a:latin typeface="Trebuchet-BoldItalic"/>
              </a:rPr>
              <a:t>L’impatto drammatico di calamità quali i terremoti del Belice,</a:t>
            </a:r>
          </a:p>
          <a:p>
            <a:pPr algn="l"/>
            <a:r>
              <a:rPr lang="it-IT" sz="2000" b="1" i="1" u="none" strike="noStrike" baseline="0" dirty="0">
                <a:latin typeface="Trebuchet-BoldItalic"/>
              </a:rPr>
              <a:t>del Friuli, dell’Irpinia e le alluvioni del Po e dell’Arno hanno imposto alle, la necessità di delineare un quadro generale di razionalizzazione e coordinamento per una gestione ordinata e logica della materia.</a:t>
            </a:r>
          </a:p>
          <a:p>
            <a:pPr algn="l"/>
            <a:r>
              <a:rPr lang="it-IT" sz="2000" b="1" i="1" u="none" strike="noStrike" baseline="0" dirty="0">
                <a:latin typeface="Trebuchet-BoldItalic"/>
              </a:rPr>
              <a:t>Diventa quindi necessario la necessità di dotare di uno strumento di</a:t>
            </a:r>
          </a:p>
          <a:p>
            <a:pPr algn="l"/>
            <a:r>
              <a:rPr lang="it-IT" sz="2000" b="1" i="1" u="none" strike="noStrike" baseline="0" dirty="0">
                <a:latin typeface="Trebuchet-BoldItalic"/>
              </a:rPr>
              <a:t>risposta efficace uno stato civile e moderno.</a:t>
            </a:r>
          </a:p>
          <a:p>
            <a:pPr algn="l"/>
            <a:endParaRPr lang="it-IT" sz="2000" b="1" i="1" u="none" strike="noStrike" baseline="0" dirty="0">
              <a:latin typeface="Trebuchet-BoldItalic"/>
            </a:endParaRPr>
          </a:p>
          <a:p>
            <a:pPr algn="l"/>
            <a:r>
              <a:rPr lang="it-IT" sz="2000" b="1" i="1" u="none" strike="noStrike" baseline="0" dirty="0">
                <a:latin typeface="Trebuchet-BoldItalic"/>
              </a:rPr>
              <a:t>Dal momento in cui il Presidente della Repubblica Sandro Pertini,</a:t>
            </a:r>
          </a:p>
          <a:p>
            <a:pPr algn="l"/>
            <a:r>
              <a:rPr lang="it-IT" sz="2000" b="1" i="1" u="none" strike="noStrike" baseline="0" dirty="0">
                <a:latin typeface="Trebuchet-BoldItalic"/>
              </a:rPr>
              <a:t>terribilmente adirato per l’inefficienza di un sistema di soccorso</a:t>
            </a:r>
          </a:p>
          <a:p>
            <a:pPr algn="l"/>
            <a:r>
              <a:rPr lang="it-IT" sz="2000" b="1" i="1" u="none" strike="noStrike" baseline="0" dirty="0">
                <a:latin typeface="Trebuchet-BoldItalic"/>
              </a:rPr>
              <a:t>inadeguato, non strutturato, che non riesce a salvare un bimbo caduto in un</a:t>
            </a:r>
          </a:p>
          <a:p>
            <a:pPr algn="l"/>
            <a:r>
              <a:rPr lang="it-IT" sz="2000" b="1" i="1" u="none" strike="noStrike" baseline="0" dirty="0">
                <a:latin typeface="Trebuchet-BoldItalic"/>
              </a:rPr>
              <a:t>pozzo</a:t>
            </a:r>
            <a:r>
              <a:rPr lang="it-IT" sz="2000" b="1" i="1" u="none" strike="noStrike" baseline="0" dirty="0">
                <a:solidFill>
                  <a:srgbClr val="0070C1"/>
                </a:solidFill>
                <a:latin typeface="Trebuchet-BoldItalic"/>
              </a:rPr>
              <a:t> </a:t>
            </a:r>
            <a:r>
              <a:rPr lang="it-IT" sz="2000" b="1" i="1" u="none" strike="noStrike" baseline="0" dirty="0">
                <a:solidFill>
                  <a:srgbClr val="C00000"/>
                </a:solidFill>
                <a:latin typeface="Trebuchet-BoldItalic"/>
              </a:rPr>
              <a:t>trascorrono 10 anni…</a:t>
            </a:r>
            <a:endParaRPr lang="it-IT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17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2FB004-0A18-860D-EA49-02E3BDFDC5A1}"/>
              </a:ext>
            </a:extLst>
          </p:cNvPr>
          <p:cNvSpPr txBox="1"/>
          <p:nvPr/>
        </p:nvSpPr>
        <p:spPr>
          <a:xfrm>
            <a:off x="1872342" y="2263579"/>
            <a:ext cx="66620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7200" b="1" i="1" u="none" strike="noStrike" baseline="0" dirty="0">
                <a:solidFill>
                  <a:srgbClr val="FF3300"/>
                </a:solidFill>
                <a:latin typeface="Trebuchet-BoldItalic"/>
              </a:rPr>
              <a:t>1992</a:t>
            </a:r>
          </a:p>
          <a:p>
            <a:pPr algn="l"/>
            <a:r>
              <a:rPr lang="it-IT" sz="2400" b="1" i="1" u="none" strike="noStrike" baseline="0" dirty="0">
                <a:latin typeface="Calibri-BoldItalic"/>
              </a:rPr>
              <a:t>anno di vera e propria rivoluzione</a:t>
            </a:r>
          </a:p>
          <a:p>
            <a:pPr algn="l"/>
            <a:r>
              <a:rPr lang="it-IT" sz="2400" b="1" i="1" u="none" strike="noStrike" baseline="0" dirty="0">
                <a:latin typeface="Calibri-BoldItalic"/>
              </a:rPr>
              <a:t>nelle risposte alle emergenze con l’istituzione del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157887-AAED-C2B4-7D5C-CAB20706B021}"/>
              </a:ext>
            </a:extLst>
          </p:cNvPr>
          <p:cNvSpPr txBox="1"/>
          <p:nvPr/>
        </p:nvSpPr>
        <p:spPr>
          <a:xfrm>
            <a:off x="1872343" y="189424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u="none" strike="noStrike" baseline="0" dirty="0">
                <a:latin typeface="Calibri-BoldItalic"/>
              </a:rPr>
              <a:t>Legge 225 del 24 Febbraio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3EA7EE-92E3-15ED-6778-D6977BCE0FBA}"/>
              </a:ext>
            </a:extLst>
          </p:cNvPr>
          <p:cNvSpPr txBox="1"/>
          <p:nvPr/>
        </p:nvSpPr>
        <p:spPr>
          <a:xfrm>
            <a:off x="1741713" y="4005931"/>
            <a:ext cx="8708572" cy="23083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it-IT" sz="7200" b="1" dirty="0">
                <a:solidFill>
                  <a:srgbClr val="FF0000"/>
                </a:solidFill>
              </a:rPr>
              <a:t>SERVIZIO NAZIONALE</a:t>
            </a:r>
          </a:p>
          <a:p>
            <a:r>
              <a:rPr lang="it-IT" sz="7200" b="1" dirty="0">
                <a:solidFill>
                  <a:srgbClr val="FF0000"/>
                </a:solidFill>
              </a:rPr>
              <a:t>DI PROTEZIONE CIVILE</a:t>
            </a:r>
          </a:p>
        </p:txBody>
      </p:sp>
    </p:spTree>
    <p:extLst>
      <p:ext uri="{BB962C8B-B14F-4D97-AF65-F5344CB8AC3E}">
        <p14:creationId xmlns:p14="http://schemas.microsoft.com/office/powerpoint/2010/main" val="2345874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5392457-FAE6-0F34-B7E5-751E632421A9}"/>
              </a:ext>
            </a:extLst>
          </p:cNvPr>
          <p:cNvSpPr txBox="1"/>
          <p:nvPr/>
        </p:nvSpPr>
        <p:spPr>
          <a:xfrm>
            <a:off x="2227942" y="1876228"/>
            <a:ext cx="8752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1" u="none" strike="noStrike" baseline="0" dirty="0">
                <a:latin typeface="Calibri-BoldItalic"/>
              </a:rPr>
              <a:t>da quel giorno il VOLONTARIATO organizzato è cresciuto con esso</a:t>
            </a:r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CD65792-0093-AF3B-0BE3-70D994C7B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" y="2484975"/>
            <a:ext cx="2772229" cy="29180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53E23B-1AD6-53F0-318C-C66BFD1A5068}"/>
              </a:ext>
            </a:extLst>
          </p:cNvPr>
          <p:cNvSpPr txBox="1"/>
          <p:nvPr/>
        </p:nvSpPr>
        <p:spPr>
          <a:xfrm>
            <a:off x="508000" y="5550133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800" b="0" i="0" u="none" strike="noStrike" baseline="0" dirty="0">
                <a:latin typeface="Arial" panose="020B0604020202020204" pitchFamily="34" charset="0"/>
              </a:rPr>
              <a:t>Giuseppe Zamberletti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(17 dicembre 1933 </a:t>
            </a:r>
            <a:r>
              <a:rPr lang="it-IT" sz="1800" b="0" i="0" u="none" strike="noStrike" baseline="0" dirty="0">
                <a:latin typeface="ArialMT"/>
              </a:rPr>
              <a:t>–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26 gennaio 2019)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padre fondatore della moderna protezione civile italiana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8F8544A-BFEB-C605-0C45-C61B5563E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26" y="2695669"/>
            <a:ext cx="8003263" cy="27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66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23" y="-252343"/>
            <a:ext cx="11973582" cy="160948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E5CB99-F93B-C131-B1D0-2586214C2767}"/>
              </a:ext>
            </a:extLst>
          </p:cNvPr>
          <p:cNvSpPr txBox="1"/>
          <p:nvPr/>
        </p:nvSpPr>
        <p:spPr>
          <a:xfrm>
            <a:off x="919088" y="1568453"/>
            <a:ext cx="1035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6600"/>
                </a:solidFill>
                <a:latin typeface="Century Gothic" panose="020B0502020202020204" pitchFamily="34" charset="0"/>
                <a:ea typeface="+mn-ea"/>
                <a:cs typeface="Helvetica" pitchFamily="34" charset="0"/>
              </a:rPr>
              <a:t>Decreto legislativo 2 gennaio 2018 n. 1 </a:t>
            </a:r>
          </a:p>
          <a:p>
            <a:pPr algn="ctr"/>
            <a:r>
              <a:rPr lang="it-IT" sz="2000" b="1" dirty="0">
                <a:solidFill>
                  <a:srgbClr val="006600"/>
                </a:solidFill>
                <a:latin typeface="Century Gothic" panose="020B0502020202020204" pitchFamily="34" charset="0"/>
                <a:ea typeface="+mn-ea"/>
                <a:cs typeface="Helvetica" pitchFamily="34" charset="0"/>
              </a:rPr>
              <a:t>CODICE DELLA PROTEZIONE CIVILE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636C0D-2C4B-2380-1574-2819EB5F5800}"/>
              </a:ext>
            </a:extLst>
          </p:cNvPr>
          <p:cNvSpPr txBox="1"/>
          <p:nvPr/>
        </p:nvSpPr>
        <p:spPr>
          <a:xfrm>
            <a:off x="236113" y="2464350"/>
            <a:ext cx="11719774" cy="464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Dlgs 1/2018, partendo dalla L. 225/92 e passando attraverso innumerevoli testi normativi di PC, riorganizza il tutto e lo ridefinisce: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Introduce il concetto di cittadino pro attivo o volontariato non organizzato e occasionale, costituito da cittadini che si attrezzano e intervengono consapevolmente nell’ambito personale, familiare o di prossimità in caso di specifici eventi calamitosi.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Risulta, quindi, evidente come i cittadini diventino parte del sistema nazionale di protezione civile, sia fornendo aiuto, ma soprattutto informandosi e adottando comportamenti consapevoli in base ai rischi a cui sono esposti.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cittadino non è più passivo, ma è parte di questo percorso di responsabilizzazione e informazione che deve innescare la capacità di ognuno di adottare comportamenti consapevoli e autoprotettivi.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Torna a ricoprire un ruolo centrale la pianificazione, vera e propria attività di prevenzione.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La pianificazione inizia dai PPC che rimangono a carico e cura dei Comuni che opereranno con la partecipazione di tutte le componenti e strutture operative del sistema di protezione civile (quindi anche dei cittadini)</a:t>
            </a:r>
          </a:p>
          <a:p>
            <a:pPr algn="l"/>
            <a:endParaRPr lang="it-IT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1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23" y="-252343"/>
            <a:ext cx="11973582" cy="160948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A635223-F8D9-E88C-1D79-C2FA72527D7B}"/>
              </a:ext>
            </a:extLst>
          </p:cNvPr>
          <p:cNvSpPr txBox="1"/>
          <p:nvPr/>
        </p:nvSpPr>
        <p:spPr>
          <a:xfrm>
            <a:off x="386366" y="2095803"/>
            <a:ext cx="11165983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it-IT" sz="1800" b="1" i="1" dirty="0">
                <a:solidFill>
                  <a:srgbClr val="C00000"/>
                </a:solidFill>
              </a:rPr>
              <a:t>Attività di protezione civile </a:t>
            </a:r>
            <a:r>
              <a:rPr lang="it-IT" sz="1800" b="1" dirty="0">
                <a:solidFill>
                  <a:srgbClr val="C00000"/>
                </a:solidFill>
              </a:rPr>
              <a:t>(</a:t>
            </a:r>
            <a:r>
              <a:rPr lang="it-IT" sz="1800" b="1" i="1" dirty="0">
                <a:solidFill>
                  <a:srgbClr val="C00000"/>
                </a:solidFill>
              </a:rPr>
              <a:t>art. 2</a:t>
            </a:r>
            <a:r>
              <a:rPr lang="it-IT" sz="1800" b="1" dirty="0">
                <a:solidFill>
                  <a:srgbClr val="C00000"/>
                </a:solidFill>
              </a:rPr>
              <a:t>)</a:t>
            </a:r>
          </a:p>
          <a:p>
            <a:pPr marL="285750" indent="-28575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000000"/>
                </a:solidFill>
              </a:rPr>
              <a:t>Previsione: attività finalizzate all’identificazione degli scenari di rischio per le esigenze di allertamento e di pianificazione di protezione civile</a:t>
            </a:r>
          </a:p>
          <a:p>
            <a:pPr marL="285750" indent="-28575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000000"/>
                </a:solidFill>
              </a:rPr>
              <a:t>Prevenzione: </a:t>
            </a:r>
          </a:p>
          <a:p>
            <a:pPr marL="285750" indent="-28575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uFill>
                  <a:solidFill>
                    <a:srgbClr val="92D050"/>
                  </a:solidFill>
                </a:uFill>
              </a:rPr>
              <a:t>attività strutturali e non strutturali.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it-IT" sz="1800" dirty="0">
                <a:solidFill>
                  <a:srgbClr val="000000"/>
                </a:solidFill>
              </a:rPr>
              <a:t>Attività non strutturali: allertamento (a seguito di preannuncio in termini probabilistici, monitoraggio e sorveglianza in tempo reale), pianificazione di protezione civile, formazione, normativa tecnica, diffusione della conoscenza di protezione civile, informazione alla popolazione, esercitazioni, attività UE, raccordo pianificazione di protezione civile e territoriale.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it-IT" sz="1800" dirty="0">
                <a:solidFill>
                  <a:srgbClr val="000000"/>
                </a:solidFill>
              </a:rPr>
              <a:t>Attività strutturali: linee guida sulla prevenzione strutturale nazionali e regionali, programmazione degli interventi, esecuzione degli interventi in occasione di eventi calamitosi, azioni integrate per le strutture e infrastrutture pubbliche.</a:t>
            </a:r>
          </a:p>
        </p:txBody>
      </p:sp>
    </p:spTree>
    <p:extLst>
      <p:ext uri="{BB962C8B-B14F-4D97-AF65-F5344CB8AC3E}">
        <p14:creationId xmlns:p14="http://schemas.microsoft.com/office/powerpoint/2010/main" val="191617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8B3080-8439-B0E3-7268-8B4E0257E8FF}"/>
              </a:ext>
            </a:extLst>
          </p:cNvPr>
          <p:cNvSpPr txBox="1"/>
          <p:nvPr/>
        </p:nvSpPr>
        <p:spPr>
          <a:xfrm>
            <a:off x="638629" y="1930292"/>
            <a:ext cx="712651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4400" b="1" i="0" u="none" strike="noStrike" baseline="0" dirty="0">
                <a:latin typeface="TrebuchetMS-Bold"/>
              </a:rPr>
              <a:t>Visione Unitaria di Sistema</a:t>
            </a:r>
          </a:p>
          <a:p>
            <a:pPr algn="l"/>
            <a:endParaRPr lang="it-IT" sz="4400" b="1" i="0" u="none" strike="noStrike" baseline="0" dirty="0">
              <a:solidFill>
                <a:srgbClr val="72A628"/>
              </a:solidFill>
              <a:latin typeface="TrebuchetMS-Bold"/>
            </a:endParaRP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Il Sindaco è autorità comunale di Protezione Civile. (L.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225/92 e D.L.vo 112/98).</a:t>
            </a:r>
          </a:p>
          <a:p>
            <a:pPr algn="l"/>
            <a:endParaRPr lang="it-IT" sz="1800" b="1" i="0" u="none" strike="noStrike" baseline="0" dirty="0">
              <a:solidFill>
                <a:srgbClr val="000000"/>
              </a:solidFill>
              <a:latin typeface="TrebuchetMS-Bold"/>
            </a:endParaRP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In caso di emergenza:</a:t>
            </a:r>
          </a:p>
          <a:p>
            <a:pPr algn="l"/>
            <a:r>
              <a:rPr lang="it-IT" sz="1500" b="1" i="1" u="none" strike="noStrike" baseline="0" dirty="0">
                <a:solidFill>
                  <a:srgbClr val="000000"/>
                </a:solidFill>
                <a:latin typeface="Trebuchet-BoldItalic"/>
              </a:rPr>
              <a:t>a) ASSUME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la direzione e il coordinamento dei mezzi di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soccorso e di assistenza delle popolazioni colpite.</a:t>
            </a:r>
          </a:p>
          <a:p>
            <a:pPr algn="l"/>
            <a:r>
              <a:rPr lang="it-IT" sz="1500" b="1" i="1" u="none" strike="noStrike" baseline="0" dirty="0">
                <a:solidFill>
                  <a:srgbClr val="000000"/>
                </a:solidFill>
                <a:latin typeface="Trebuchet-BoldItalic"/>
              </a:rPr>
              <a:t>b) PROVVEDE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a tutti gli interventi necessari.</a:t>
            </a:r>
          </a:p>
          <a:p>
            <a:pPr algn="l"/>
            <a:r>
              <a:rPr lang="it-IT" sz="1500" b="1" i="1" u="none" strike="noStrike" baseline="0" dirty="0">
                <a:solidFill>
                  <a:srgbClr val="000000"/>
                </a:solidFill>
                <a:latin typeface="Trebuchet-BoldItalic"/>
              </a:rPr>
              <a:t>c) INFORMA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la Regione, la Provincia e la Prefettura.</a:t>
            </a:r>
          </a:p>
          <a:p>
            <a:pPr algn="l"/>
            <a:r>
              <a:rPr lang="it-IT" sz="1500" b="1" i="1" u="none" strike="noStrike" baseline="0" dirty="0">
                <a:solidFill>
                  <a:srgbClr val="000000"/>
                </a:solidFill>
                <a:latin typeface="Trebuchet-BoldItalic"/>
              </a:rPr>
              <a:t>d) CHIEDE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l’intervento di altre Forze e Strutture Operative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quando l’evento non può essere fronteggiato con i mezzi a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disposizione del Comune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53F5DE6-65EA-F997-AE33-7BC6F06C3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469" y="2853758"/>
            <a:ext cx="5435787" cy="377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74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C407B2-3DF1-40BB-A8B0-DF6CF9520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it-IT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it-IT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CE8820-3D49-48C0-8D4B-868C33D3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0"/>
            <a:ext cx="1619089" cy="1600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1F6D58B-1890-48A5-921B-B9D20860F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140" y="1"/>
            <a:ext cx="1686231" cy="16001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28D8F59-F624-49BB-86AD-984CC836D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215" y="1485914"/>
            <a:ext cx="5685714" cy="1142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185830-375B-4AE0-AFC1-583750B84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128" y="1485914"/>
            <a:ext cx="1828571" cy="1142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6F3E285-380C-4FB5-955B-21E95B2DF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635" y="504519"/>
            <a:ext cx="7047587" cy="75597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9A5E5B-24A8-F238-7587-1692FC2BC670}"/>
              </a:ext>
            </a:extLst>
          </p:cNvPr>
          <p:cNvSpPr txBox="1"/>
          <p:nvPr/>
        </p:nvSpPr>
        <p:spPr>
          <a:xfrm>
            <a:off x="673994" y="2165336"/>
            <a:ext cx="108440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LA PROTEZIONE CIVILE</a:t>
            </a:r>
          </a:p>
          <a:p>
            <a:pPr algn="ctr"/>
            <a:endParaRPr lang="it-IT" sz="4000" b="1" dirty="0"/>
          </a:p>
          <a:p>
            <a:pPr marL="514350" indent="-514350">
              <a:buAutoNum type="arabicPeriod"/>
            </a:pPr>
            <a:r>
              <a:rPr lang="it-IT" sz="2800" b="1" dirty="0"/>
              <a:t>IL SISTEMA DI PROTEZIONE CIVILE</a:t>
            </a:r>
          </a:p>
          <a:p>
            <a:pPr marL="514350" indent="-514350">
              <a:buAutoNum type="arabicPeriod"/>
            </a:pPr>
            <a:r>
              <a:rPr lang="it-IT" sz="2800" b="1" dirty="0"/>
              <a:t>IL PIANO DI PROTEZIONE CIVILE E SCENATRI DI RISCHIO</a:t>
            </a:r>
          </a:p>
          <a:p>
            <a:pPr marL="514350" indent="-514350">
              <a:buAutoNum type="arabicPeriod"/>
            </a:pPr>
            <a:r>
              <a:rPr lang="it-IT" sz="2800" b="1" dirty="0"/>
              <a:t>IL RUOLO DEL CITTADINO</a:t>
            </a:r>
          </a:p>
          <a:p>
            <a:pPr marL="514350" indent="-514350">
              <a:buAutoNum type="arabicPeriod"/>
            </a:pPr>
            <a:r>
              <a:rPr lang="it-IT" sz="2800" b="1" dirty="0"/>
              <a:t>IL VOLONTARIATO DI PROTEZIONE CIVILE</a:t>
            </a:r>
          </a:p>
          <a:p>
            <a:pPr marL="514350" indent="-514350">
              <a:buAutoNum type="arabicPeriod"/>
            </a:pPr>
            <a:r>
              <a:rPr lang="it-IT" sz="2800" b="1" dirty="0"/>
              <a:t>DIBATTITO</a:t>
            </a:r>
          </a:p>
        </p:txBody>
      </p:sp>
    </p:spTree>
    <p:extLst>
      <p:ext uri="{BB962C8B-B14F-4D97-AF65-F5344CB8AC3E}">
        <p14:creationId xmlns:p14="http://schemas.microsoft.com/office/powerpoint/2010/main" val="2177093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22" y="213844"/>
            <a:ext cx="11973582" cy="16094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0BD06E-5937-C0AF-5893-F42107C2778E}"/>
              </a:ext>
            </a:extLst>
          </p:cNvPr>
          <p:cNvSpPr txBox="1"/>
          <p:nvPr/>
        </p:nvSpPr>
        <p:spPr>
          <a:xfrm>
            <a:off x="422208" y="174660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i="0" u="none" strike="noStrike" baseline="0" dirty="0">
                <a:latin typeface="TrebuchetMS-Bold"/>
              </a:rPr>
              <a:t>Visione Unitaria di Sistema</a:t>
            </a:r>
            <a:endParaRPr lang="it-IT" sz="40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3881906-871D-B70C-4186-2C292A60B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8" y="2374621"/>
            <a:ext cx="6486592" cy="448337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B49CC0-9CFB-04C4-DF3B-56D77AFB0C01}"/>
              </a:ext>
            </a:extLst>
          </p:cNvPr>
          <p:cNvSpPr txBox="1"/>
          <p:nvPr/>
        </p:nvSpPr>
        <p:spPr>
          <a:xfrm>
            <a:off x="7245137" y="1998345"/>
            <a:ext cx="416373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1" i="0" u="none" strike="noStrike" baseline="0" dirty="0">
                <a:latin typeface="Arial-Black"/>
              </a:rPr>
              <a:t>CMIC</a:t>
            </a:r>
          </a:p>
          <a:p>
            <a:pPr algn="l"/>
            <a:r>
              <a:rPr lang="it-IT" sz="1600" b="0" i="0" u="none" strike="noStrike" baseline="0" dirty="0">
                <a:latin typeface="Calibri" panose="020F0502020204030204" pitchFamily="34" charset="0"/>
              </a:rPr>
              <a:t>Meccanismo Europeo</a:t>
            </a:r>
          </a:p>
          <a:p>
            <a:pPr algn="l"/>
            <a:r>
              <a:rPr lang="it-IT" sz="1600" b="0" i="0" u="none" strike="noStrike" baseline="0" dirty="0">
                <a:latin typeface="Calibri" panose="020F0502020204030204" pitchFamily="34" charset="0"/>
              </a:rPr>
              <a:t>di Coordinamento</a:t>
            </a:r>
          </a:p>
          <a:p>
            <a:pPr algn="l"/>
            <a:r>
              <a:rPr lang="it-IT" sz="1600" b="0" i="0" u="none" strike="noStrike" baseline="0" dirty="0">
                <a:latin typeface="Calibri" panose="020F0502020204030204" pitchFamily="34" charset="0"/>
              </a:rPr>
              <a:t>ed </a:t>
            </a:r>
            <a:r>
              <a:rPr lang="it-IT" sz="1600" b="1" i="0" u="none" strike="noStrike" baseline="0" dirty="0">
                <a:latin typeface="Calibri-Bold"/>
              </a:rPr>
              <a:t>ASSISTENZA</a:t>
            </a:r>
          </a:p>
          <a:p>
            <a:pPr algn="l"/>
            <a:r>
              <a:rPr lang="it-IT" sz="1600" b="1" i="0" u="none" strike="noStrike" baseline="0" dirty="0" err="1">
                <a:solidFill>
                  <a:srgbClr val="002060"/>
                </a:solidFill>
                <a:latin typeface="Arial-Black"/>
              </a:rPr>
              <a:t>DiComaC</a:t>
            </a:r>
            <a:endParaRPr lang="it-IT" sz="1600" b="1" i="0" u="none" strike="noStrike" baseline="0" dirty="0">
              <a:solidFill>
                <a:srgbClr val="002060"/>
              </a:solidFill>
              <a:latin typeface="Arial-Black"/>
            </a:endParaRPr>
          </a:p>
          <a:p>
            <a:pPr algn="l"/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Di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rezione </a:t>
            </a:r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Coma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ndo e </a:t>
            </a:r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C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ontrollo</a:t>
            </a:r>
          </a:p>
          <a:p>
            <a:pPr algn="l"/>
            <a:r>
              <a:rPr lang="it-IT" sz="1600" b="1" i="0" u="none" strike="noStrike" baseline="0" dirty="0">
                <a:latin typeface="Arial-Black"/>
              </a:rPr>
              <a:t>SOR</a:t>
            </a:r>
          </a:p>
          <a:p>
            <a:pPr algn="l"/>
            <a:r>
              <a:rPr lang="it-IT" sz="1600" b="1" i="0" u="none" strike="noStrike" baseline="0" dirty="0">
                <a:latin typeface="Calibri" panose="020F0502020204030204" pitchFamily="34" charset="0"/>
              </a:rPr>
              <a:t>S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ala </a:t>
            </a:r>
            <a:r>
              <a:rPr lang="it-IT" sz="1600" b="1" i="0" u="none" strike="noStrike" baseline="0" dirty="0">
                <a:latin typeface="Calibri" panose="020F0502020204030204" pitchFamily="34" charset="0"/>
              </a:rPr>
              <a:t>O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perativa </a:t>
            </a:r>
            <a:r>
              <a:rPr lang="it-IT" sz="1600" b="1" i="0" u="none" strike="noStrike" baseline="0" dirty="0">
                <a:latin typeface="Calibri" panose="020F0502020204030204" pitchFamily="34" charset="0"/>
              </a:rPr>
              <a:t>R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egionale</a:t>
            </a:r>
          </a:p>
          <a:p>
            <a:pPr algn="l"/>
            <a:r>
              <a:rPr lang="it-IT" sz="1600" b="1" i="0" u="none" strike="noStrike" baseline="0" dirty="0">
                <a:solidFill>
                  <a:srgbClr val="002060"/>
                </a:solidFill>
                <a:latin typeface="Arial-Black"/>
              </a:rPr>
              <a:t>CFMR</a:t>
            </a:r>
          </a:p>
          <a:p>
            <a:pPr algn="l"/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C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entro </a:t>
            </a:r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F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unzionale</a:t>
            </a:r>
          </a:p>
          <a:p>
            <a:pPr algn="l"/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M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onitoraggio </a:t>
            </a:r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R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ischi</a:t>
            </a:r>
          </a:p>
          <a:p>
            <a:pPr algn="l"/>
            <a:r>
              <a:rPr lang="it-IT" sz="1600" b="1" i="0" u="none" strike="noStrike" baseline="0" dirty="0">
                <a:latin typeface="Arial-Black"/>
              </a:rPr>
              <a:t>CCS</a:t>
            </a:r>
          </a:p>
          <a:p>
            <a:pPr algn="l"/>
            <a:r>
              <a:rPr lang="it-IT" sz="1600" b="1" i="0" u="none" strike="noStrike" baseline="0" dirty="0">
                <a:latin typeface="Calibri" panose="020F0502020204030204" pitchFamily="34" charset="0"/>
              </a:rPr>
              <a:t>C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entro </a:t>
            </a:r>
            <a:r>
              <a:rPr lang="it-IT" sz="1600" b="1" i="0" u="none" strike="noStrike" baseline="0" dirty="0">
                <a:latin typeface="Calibri" panose="020F0502020204030204" pitchFamily="34" charset="0"/>
              </a:rPr>
              <a:t>C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oordinamento </a:t>
            </a:r>
            <a:r>
              <a:rPr lang="it-IT" sz="1600" b="1" i="0" u="none" strike="noStrike" baseline="0" dirty="0">
                <a:latin typeface="Calibri" panose="020F0502020204030204" pitchFamily="34" charset="0"/>
              </a:rPr>
              <a:t>S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occorsi</a:t>
            </a:r>
          </a:p>
          <a:p>
            <a:pPr algn="l"/>
            <a:r>
              <a:rPr lang="it-IT" sz="1600" b="1" i="0" u="none" strike="noStrike" baseline="0" dirty="0">
                <a:solidFill>
                  <a:srgbClr val="002060"/>
                </a:solidFill>
                <a:latin typeface="Arial-Black"/>
              </a:rPr>
              <a:t>COM</a:t>
            </a:r>
          </a:p>
          <a:p>
            <a:pPr algn="l"/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C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entro </a:t>
            </a:r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O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perativo </a:t>
            </a:r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M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isto</a:t>
            </a:r>
          </a:p>
          <a:p>
            <a:pPr algn="l"/>
            <a:r>
              <a:rPr lang="it-IT" sz="1600" b="1" i="0" u="none" strike="noStrike" baseline="0" dirty="0">
                <a:latin typeface="Arial-Black"/>
              </a:rPr>
              <a:t>COC</a:t>
            </a:r>
          </a:p>
          <a:p>
            <a:pPr algn="l"/>
            <a:r>
              <a:rPr lang="it-IT" sz="1600" b="1" i="0" u="none" strike="noStrike" baseline="0" dirty="0">
                <a:latin typeface="Calibri" panose="020F0502020204030204" pitchFamily="34" charset="0"/>
              </a:rPr>
              <a:t>C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entro </a:t>
            </a:r>
            <a:r>
              <a:rPr lang="it-IT" sz="1600" b="1" i="0" u="none" strike="noStrike" baseline="0" dirty="0">
                <a:latin typeface="Calibri" panose="020F0502020204030204" pitchFamily="34" charset="0"/>
              </a:rPr>
              <a:t>O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perativo </a:t>
            </a:r>
            <a:r>
              <a:rPr lang="it-IT" sz="1600" b="1" i="0" u="none" strike="noStrike" baseline="0" dirty="0">
                <a:latin typeface="Calibri" panose="020F0502020204030204" pitchFamily="34" charset="0"/>
              </a:rPr>
              <a:t>C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omunale</a:t>
            </a:r>
          </a:p>
          <a:p>
            <a:pPr algn="l"/>
            <a:r>
              <a:rPr lang="it-IT" sz="1600" b="1" i="0" u="none" strike="noStrike" baseline="0" dirty="0">
                <a:solidFill>
                  <a:srgbClr val="002060"/>
                </a:solidFill>
                <a:latin typeface="Arial-Black"/>
              </a:rPr>
              <a:t>UCL</a:t>
            </a:r>
          </a:p>
          <a:p>
            <a:pPr algn="l"/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U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nità di </a:t>
            </a:r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C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risi </a:t>
            </a:r>
            <a:r>
              <a:rPr lang="it-IT" sz="1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L</a:t>
            </a:r>
            <a:r>
              <a:rPr lang="it-IT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ocale</a:t>
            </a:r>
            <a:endParaRPr lang="it-IT" sz="1600" b="0" i="0" u="none" strike="noStrike" baseline="0" dirty="0">
              <a:solidFill>
                <a:srgbClr val="002060"/>
              </a:solidFill>
              <a:latin typeface="Arial-Black"/>
            </a:endParaRPr>
          </a:p>
        </p:txBody>
      </p:sp>
    </p:spTree>
    <p:extLst>
      <p:ext uri="{BB962C8B-B14F-4D97-AF65-F5344CB8AC3E}">
        <p14:creationId xmlns:p14="http://schemas.microsoft.com/office/powerpoint/2010/main" val="1594317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D3D0FA-494B-1C07-B276-89AFBA3FFAE5}"/>
              </a:ext>
            </a:extLst>
          </p:cNvPr>
          <p:cNvSpPr txBox="1"/>
          <p:nvPr/>
        </p:nvSpPr>
        <p:spPr>
          <a:xfrm>
            <a:off x="4992913" y="1783896"/>
            <a:ext cx="2206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i="1" u="none" strike="noStrike" baseline="0" dirty="0">
                <a:solidFill>
                  <a:srgbClr val="FF0000"/>
                </a:solidFill>
                <a:latin typeface="Trebuchet-BoldItalic"/>
              </a:rPr>
              <a:t>L.225 del 1992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FCCD90-3BB2-FCC6-747E-556119682190}"/>
              </a:ext>
            </a:extLst>
          </p:cNvPr>
          <p:cNvSpPr txBox="1"/>
          <p:nvPr/>
        </p:nvSpPr>
        <p:spPr>
          <a:xfrm>
            <a:off x="3512455" y="2025986"/>
            <a:ext cx="5167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i="1" u="none" strike="noStrike" baseline="0" dirty="0">
                <a:solidFill>
                  <a:srgbClr val="FF0000"/>
                </a:solidFill>
                <a:latin typeface="Trebuchet-BoldItalic"/>
              </a:rPr>
              <a:t>Art. 11 Le strutture operative del Servizio Nazionale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69FAD1-0130-46B3-5BB1-74DB3124696D}"/>
              </a:ext>
            </a:extLst>
          </p:cNvPr>
          <p:cNvSpPr txBox="1"/>
          <p:nvPr/>
        </p:nvSpPr>
        <p:spPr>
          <a:xfrm>
            <a:off x="2572206" y="2395318"/>
            <a:ext cx="6966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i="1" u="none" strike="noStrike" baseline="0" dirty="0">
                <a:latin typeface="Trebuchet-BoldItalic"/>
              </a:rPr>
              <a:t>Costituiscono strutture operative nazionali del Servizio Nazionale</a:t>
            </a:r>
          </a:p>
          <a:p>
            <a:pPr algn="ctr"/>
            <a:r>
              <a:rPr lang="it-IT" sz="1800" b="1" i="1" u="none" strike="noStrike" baseline="0" dirty="0">
                <a:latin typeface="Trebuchet-BoldItalic"/>
              </a:rPr>
              <a:t>della Protezione </a:t>
            </a:r>
            <a:r>
              <a:rPr lang="it-IT" b="1" i="1" dirty="0">
                <a:latin typeface="Trebuchet-BoldItalic"/>
              </a:rPr>
              <a:t>C</a:t>
            </a:r>
            <a:r>
              <a:rPr lang="it-IT" sz="1800" b="1" i="1" u="none" strike="noStrike" baseline="0" dirty="0">
                <a:latin typeface="Trebuchet-BoldItalic"/>
              </a:rPr>
              <a:t>ivile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92A5600-B1FB-7183-E95E-A061CA7B2FCF}"/>
              </a:ext>
            </a:extLst>
          </p:cNvPr>
          <p:cNvSpPr txBox="1"/>
          <p:nvPr/>
        </p:nvSpPr>
        <p:spPr>
          <a:xfrm>
            <a:off x="2408756" y="3174934"/>
            <a:ext cx="737448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 i="1" u="none" strike="noStrike" baseline="0" dirty="0">
                <a:solidFill>
                  <a:srgbClr val="000000"/>
                </a:solidFill>
                <a:latin typeface="Trebuchet-BoldItalic"/>
              </a:rPr>
              <a:t>a) Il Corpo Nazionale dei Vigile del Fuoco, quale componente fondamentale della Protezione </a:t>
            </a:r>
            <a:r>
              <a:rPr lang="it-IT" b="1" i="1" dirty="0">
                <a:solidFill>
                  <a:srgbClr val="000000"/>
                </a:solidFill>
                <a:latin typeface="Trebuchet-BoldItalic"/>
              </a:rPr>
              <a:t>C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Trebuchet-BoldItalic"/>
              </a:rPr>
              <a:t>ivile</a:t>
            </a:r>
          </a:p>
          <a:p>
            <a:pPr algn="l"/>
            <a:r>
              <a:rPr lang="it-IT" sz="1800" b="1" i="1" u="none" strike="noStrike" baseline="0" dirty="0">
                <a:solidFill>
                  <a:srgbClr val="000000"/>
                </a:solidFill>
                <a:latin typeface="Trebuchet-BoldItalic"/>
              </a:rPr>
              <a:t>b) Le Forze Armate</a:t>
            </a:r>
          </a:p>
          <a:p>
            <a:pPr algn="l"/>
            <a:r>
              <a:rPr lang="it-IT" sz="1800" b="1" i="1" u="none" strike="noStrike" baseline="0" dirty="0">
                <a:solidFill>
                  <a:srgbClr val="000000"/>
                </a:solidFill>
                <a:latin typeface="Trebuchet-BoldItalic"/>
              </a:rPr>
              <a:t>c) Le forze di Polizia (P.S.-C.C.-G.d.F.)</a:t>
            </a:r>
          </a:p>
          <a:p>
            <a:pPr algn="l"/>
            <a:r>
              <a:rPr lang="it-IT" sz="1800" b="1" i="1" u="none" strike="noStrike" baseline="0" dirty="0">
                <a:solidFill>
                  <a:srgbClr val="000000"/>
                </a:solidFill>
                <a:latin typeface="Trebuchet-BoldItalic"/>
              </a:rPr>
              <a:t>d) </a:t>
            </a:r>
            <a:r>
              <a:rPr lang="it-IT" b="1" i="1" dirty="0">
                <a:solidFill>
                  <a:srgbClr val="000000"/>
                </a:solidFill>
                <a:latin typeface="Trebuchet-BoldItalic"/>
              </a:rPr>
              <a:t>Carabinieri Forestali</a:t>
            </a:r>
            <a:endParaRPr lang="it-IT" sz="1800" b="1" i="1" u="none" strike="noStrike" baseline="0" dirty="0">
              <a:solidFill>
                <a:srgbClr val="000000"/>
              </a:solidFill>
              <a:latin typeface="Trebuchet-BoldItalic"/>
            </a:endParaRPr>
          </a:p>
          <a:p>
            <a:pPr algn="l"/>
            <a:r>
              <a:rPr lang="it-IT" sz="1800" b="1" i="1" u="none" strike="noStrike" baseline="0" dirty="0">
                <a:solidFill>
                  <a:srgbClr val="000000"/>
                </a:solidFill>
                <a:latin typeface="Trebuchet-BoldItalic"/>
              </a:rPr>
              <a:t>e) I servizi tecnici nazionali</a:t>
            </a:r>
          </a:p>
          <a:p>
            <a:pPr algn="l"/>
            <a:r>
              <a:rPr lang="it-IT" sz="1800" b="1" i="1" u="none" strike="noStrike" baseline="0" dirty="0">
                <a:solidFill>
                  <a:srgbClr val="000000"/>
                </a:solidFill>
                <a:latin typeface="Trebuchet-BoldItalic"/>
              </a:rPr>
              <a:t>f) I gruppi nazionali di ricerca scientifica, l’Istituto Nazionale di geofisica</a:t>
            </a:r>
          </a:p>
          <a:p>
            <a:pPr algn="l"/>
            <a:r>
              <a:rPr lang="it-IT" sz="1800" b="1" i="1" u="none" strike="noStrike" baseline="0" dirty="0">
                <a:solidFill>
                  <a:srgbClr val="000000"/>
                </a:solidFill>
                <a:latin typeface="Trebuchet-BoldItalic"/>
              </a:rPr>
              <a:t>g) La Croce Rossa Italiana</a:t>
            </a:r>
          </a:p>
          <a:p>
            <a:pPr algn="l"/>
            <a:r>
              <a:rPr lang="it-IT" sz="1800" b="1" i="1" u="none" strike="noStrike" baseline="0" dirty="0">
                <a:solidFill>
                  <a:srgbClr val="000000"/>
                </a:solidFill>
                <a:latin typeface="Trebuchet-BoldItalic"/>
              </a:rPr>
              <a:t>h) Le strutture del servizio sanitario nazionale</a:t>
            </a:r>
          </a:p>
          <a:p>
            <a:pPr algn="l"/>
            <a:r>
              <a:rPr lang="it-IT" sz="1800" b="1" i="1" u="none" strike="noStrike" baseline="0" dirty="0">
                <a:solidFill>
                  <a:srgbClr val="000000"/>
                </a:solidFill>
                <a:latin typeface="Trebuchet-BoldItalic"/>
              </a:rPr>
              <a:t>i) Il Corpo Nazionale del Soccorso Alpino</a:t>
            </a:r>
          </a:p>
          <a:p>
            <a:pPr algn="l"/>
            <a:r>
              <a:rPr lang="it-IT" sz="1800" b="1" i="1" u="none" strike="noStrike" baseline="0" dirty="0">
                <a:solidFill>
                  <a:srgbClr val="FF0000"/>
                </a:solidFill>
                <a:latin typeface="Trebuchet-BoldItalic"/>
              </a:rPr>
              <a:t>j) Le organizzazioni di volontariato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8240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DA133B-661D-B8FC-5918-DD37A4070A69}"/>
              </a:ext>
            </a:extLst>
          </p:cNvPr>
          <p:cNvSpPr txBox="1"/>
          <p:nvPr/>
        </p:nvSpPr>
        <p:spPr>
          <a:xfrm>
            <a:off x="522513" y="2285232"/>
            <a:ext cx="11146971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Attività di protezione civile</a:t>
            </a:r>
          </a:p>
          <a:p>
            <a:pPr algn="l"/>
            <a:endParaRPr lang="it-IT" b="1" i="0" u="none" strike="noStrike" baseline="0" dirty="0">
              <a:solidFill>
                <a:srgbClr val="97D241"/>
              </a:solidFill>
              <a:latin typeface="TrebuchetMS-Bold"/>
            </a:endParaRPr>
          </a:p>
          <a:p>
            <a:pPr algn="just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Accanto alle attività di “previsione e prevenzione dei rischi”, “soccorso delle popolazioni” e “superamento</a:t>
            </a:r>
          </a:p>
          <a:p>
            <a:pPr algn="just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dell’emergenza” vengono meglio specificate come ulteriori attività necessarie e indifferibili anche quelle dirette al</a:t>
            </a:r>
          </a:p>
          <a:p>
            <a:pPr algn="just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“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contrasto dell’emergenza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” e alla “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mitigazione del rischio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”</a:t>
            </a:r>
          </a:p>
          <a:p>
            <a:pPr algn="just"/>
            <a:endParaRPr lang="it-IT" sz="1800" b="0" i="0" u="none" strike="noStrike" baseline="0" dirty="0">
              <a:solidFill>
                <a:srgbClr val="000000"/>
              </a:solidFill>
              <a:latin typeface="TrebuchetMS"/>
            </a:endParaRPr>
          </a:p>
          <a:p>
            <a:pPr algn="l"/>
            <a:r>
              <a:rPr lang="it-IT" sz="2800" b="1" i="0" u="none" strike="noStrike" baseline="0" dirty="0">
                <a:solidFill>
                  <a:srgbClr val="FF0000"/>
                </a:solidFill>
                <a:latin typeface="TrebuchetMS-Bold"/>
              </a:rPr>
              <a:t>Previsione</a:t>
            </a:r>
          </a:p>
          <a:p>
            <a:pPr algn="l"/>
            <a:endParaRPr lang="it-IT" sz="2800" b="1" i="0" u="none" strike="noStrike" baseline="0" dirty="0">
              <a:solidFill>
                <a:srgbClr val="FF0000"/>
              </a:solidFill>
              <a:latin typeface="TrebuchetMS-Bold"/>
            </a:endParaRP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L’idea di previsione prevista dalla legge n. 225/1992 viene superata con l’introduzione del concetto di “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identificazione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degli scenari di rischio probabili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”.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Inoltre si specifica che sono attività di previsione quelle dirette “dove possibile, al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preannuncio, al monitoraggio, alla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sorveglianza e alla vigilanza in tempo reale degli eventi e dei livelli di rischio attesi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955043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0D09AA-915E-B46F-C80C-194EDF77A30E}"/>
              </a:ext>
            </a:extLst>
          </p:cNvPr>
          <p:cNvSpPr txBox="1"/>
          <p:nvPr/>
        </p:nvSpPr>
        <p:spPr>
          <a:xfrm>
            <a:off x="1161142" y="2429531"/>
            <a:ext cx="986971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u="none" strike="noStrike" baseline="0" dirty="0">
                <a:solidFill>
                  <a:srgbClr val="FF0000"/>
                </a:solidFill>
                <a:latin typeface="TrebuchetMS-Bold"/>
              </a:rPr>
              <a:t>Prevenzione</a:t>
            </a:r>
          </a:p>
          <a:p>
            <a:pPr algn="l"/>
            <a:endParaRPr lang="it-IT" sz="2400" b="1" i="0" u="none" strike="noStrike" baseline="0" dirty="0">
              <a:solidFill>
                <a:srgbClr val="FF0000"/>
              </a:solidFill>
              <a:latin typeface="TrebuchetMS-Bold"/>
            </a:endParaRP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Nella generale definizione di prevenzione prevista dalla legge n. 225/1992 – che rimane invariata - si esplicitano le singole attività volte a evitare o a ridurre al minimo la possibilità che si verifichino danni conseguenti agli eventi. Queste attività, definite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“non strutturali”,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sono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: l’allertamento, la pianificazione dell’emergenza, la formazione, la diffusione della conoscenza della </a:t>
            </a:r>
            <a:r>
              <a:rPr lang="it-IT" b="1" dirty="0">
                <a:solidFill>
                  <a:srgbClr val="000000"/>
                </a:solidFill>
                <a:latin typeface="TrebuchetMS-Bold"/>
              </a:rPr>
              <a:t>Pr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otezione </a:t>
            </a:r>
            <a:r>
              <a:rPr lang="it-IT" b="1" dirty="0">
                <a:solidFill>
                  <a:srgbClr val="000000"/>
                </a:solidFill>
                <a:latin typeface="TrebuchetMS-Bold"/>
              </a:rPr>
              <a:t>C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ivile, l’informazione alla popolazione, l’applicazione della normativa tecnica e le esercitazioni.</a:t>
            </a:r>
          </a:p>
          <a:p>
            <a:pPr algn="l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6802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67D0B9-33AE-1F31-0A4C-9311B553E41B}"/>
              </a:ext>
            </a:extLst>
          </p:cNvPr>
          <p:cNvSpPr txBox="1"/>
          <p:nvPr/>
        </p:nvSpPr>
        <p:spPr>
          <a:xfrm>
            <a:off x="3047999" y="1974605"/>
            <a:ext cx="60960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u="none" strike="noStrike" baseline="0" dirty="0">
                <a:solidFill>
                  <a:srgbClr val="FF0000"/>
                </a:solidFill>
                <a:latin typeface="TrebuchetMS-Bold"/>
              </a:rPr>
              <a:t>Soccorso</a:t>
            </a:r>
          </a:p>
          <a:p>
            <a:pPr algn="l"/>
            <a:endParaRPr lang="it-IT" sz="2400" b="1" i="0" u="none" strike="noStrike" baseline="0" dirty="0">
              <a:solidFill>
                <a:srgbClr val="FF0000"/>
              </a:solidFill>
              <a:latin typeface="TrebuchetMS-Bold"/>
            </a:endParaRP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La finalità del soccorso è assicurare alle popolazioni colpite dagli eventi ogni forma di prima assistenza e ciò si realizza,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nella nuova definizione della legge n. 100/2012, con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interventi “integrati e coordinati”.</a:t>
            </a:r>
          </a:p>
          <a:p>
            <a:pPr algn="l"/>
            <a:endParaRPr lang="it-IT" sz="1800" b="1" i="0" u="none" strike="noStrike" baseline="0" dirty="0">
              <a:solidFill>
                <a:srgbClr val="000000"/>
              </a:solidFill>
              <a:latin typeface="TrebuchetMS-Bold"/>
            </a:endParaRPr>
          </a:p>
          <a:p>
            <a:pPr algn="l"/>
            <a:r>
              <a:rPr lang="it-IT" sz="2400" b="1" i="0" u="none" strike="noStrike" baseline="0" dirty="0">
                <a:solidFill>
                  <a:srgbClr val="FF0000"/>
                </a:solidFill>
                <a:latin typeface="TrebuchetMS-Bold"/>
              </a:rPr>
              <a:t>Superamento dell’emergenza</a:t>
            </a:r>
          </a:p>
          <a:p>
            <a:pPr algn="l"/>
            <a:endParaRPr lang="it-IT" sz="2400" b="1" i="0" u="none" strike="noStrike" baseline="0" dirty="0">
              <a:solidFill>
                <a:srgbClr val="FF0000"/>
              </a:solidFill>
              <a:latin typeface="TrebuchetMS-Bold"/>
            </a:endParaRP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Non subisce modifiche la definizione di superamento dell’emergenza che consiste nell’attuazione, coordinata con gli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organi istituzionali competenti, delle iniziative, necessarie e non rinviabili </a:t>
            </a:r>
            <a:r>
              <a:rPr lang="it-IT" dirty="0">
                <a:solidFill>
                  <a:srgbClr val="000000"/>
                </a:solidFill>
                <a:latin typeface="TrebuchetMS"/>
              </a:rPr>
              <a:t>,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volte a rimuovere gli ostacoli alla ripresa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TrebuchetMS"/>
              </a:rPr>
              <a:t>delle normali condizioni di vita.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2427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7A097D-484A-3618-94CB-61EFF7E9E627}"/>
              </a:ext>
            </a:extLst>
          </p:cNvPr>
          <p:cNvSpPr txBox="1"/>
          <p:nvPr/>
        </p:nvSpPr>
        <p:spPr>
          <a:xfrm>
            <a:off x="3047999" y="183006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i="0" u="none" strike="noStrike" baseline="0" dirty="0">
                <a:latin typeface="TrebuchetMS-Bold"/>
              </a:rPr>
              <a:t>Visione Unitaria di Sistema</a:t>
            </a:r>
            <a:endParaRPr lang="it-IT" sz="3600" dirty="0"/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536E325B-9EBE-FED0-0669-91098BDC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2579983"/>
            <a:ext cx="6096001" cy="40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36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24859CE-BD17-08AE-0518-3FC2315C0873}"/>
              </a:ext>
            </a:extLst>
          </p:cNvPr>
          <p:cNvSpPr/>
          <p:nvPr/>
        </p:nvSpPr>
        <p:spPr>
          <a:xfrm>
            <a:off x="2889157" y="1699828"/>
            <a:ext cx="6413679" cy="1691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it-IT" sz="1800" b="1" i="0" u="none" strike="noStrike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ebuchetMS-Bold"/>
            </a:endParaRPr>
          </a:p>
          <a:p>
            <a:pPr algn="ctr"/>
            <a:r>
              <a:rPr lang="it-IT" sz="1800" b="1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MS-Bold"/>
              </a:rPr>
              <a:t>Servizio Nazionale di Protezione Civile</a:t>
            </a:r>
          </a:p>
          <a:p>
            <a:pPr algn="ctr"/>
            <a:r>
              <a:rPr lang="it-IT" sz="1800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MS-Bold"/>
              </a:rPr>
              <a:t>L. 01/18 Codice di protezione civile, </a:t>
            </a:r>
            <a:r>
              <a:rPr lang="it-IT" sz="1800" i="1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-BoldItalic"/>
              </a:rPr>
              <a:t>al fine di tutelare l’integrità della vita, i beni, gli insediamenti, l’ambiente dai danni e dal pericolo di danni derivanti da calamità naturali, da catastrofi ed altri eventi calamitosi</a:t>
            </a:r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2AD222-2DBC-DEBC-BC81-6D24D06E3A3D}"/>
              </a:ext>
            </a:extLst>
          </p:cNvPr>
          <p:cNvSpPr txBox="1"/>
          <p:nvPr/>
        </p:nvSpPr>
        <p:spPr>
          <a:xfrm>
            <a:off x="3929661" y="3337161"/>
            <a:ext cx="4332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i="1" u="none" strike="noStrike" baseline="0" dirty="0">
                <a:solidFill>
                  <a:srgbClr val="FF3300"/>
                </a:solidFill>
                <a:latin typeface="Trebuchet-BoldItalic"/>
              </a:rPr>
              <a:t>Programmazione, Previsione e Prevenzione</a:t>
            </a:r>
            <a:endParaRPr lang="it-IT" dirty="0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A83953C2-E4D2-B59B-A75A-8AF371F797AC}"/>
              </a:ext>
            </a:extLst>
          </p:cNvPr>
          <p:cNvSpPr/>
          <p:nvPr/>
        </p:nvSpPr>
        <p:spPr>
          <a:xfrm>
            <a:off x="5870619" y="3717126"/>
            <a:ext cx="450761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5B83E5A-80F7-513B-2306-F11AF19970D8}"/>
              </a:ext>
            </a:extLst>
          </p:cNvPr>
          <p:cNvSpPr/>
          <p:nvPr/>
        </p:nvSpPr>
        <p:spPr>
          <a:xfrm>
            <a:off x="2889157" y="4180427"/>
            <a:ext cx="6413679" cy="7384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 i="1" u="none" strike="noStrike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-BoldItalic"/>
              </a:rPr>
              <a:t>Dipartimento Nazionale di Protezione Civile,</a:t>
            </a:r>
          </a:p>
          <a:p>
            <a:pPr algn="ctr"/>
            <a:r>
              <a:rPr lang="it-IT" sz="1800" i="1" u="none" strike="noStrike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-BoldItalic"/>
              </a:rPr>
              <a:t>Regioni, Province, Comunità montane, Comuni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017DB2-8A7D-7B33-B2C8-0CFFCAEF29E9}"/>
              </a:ext>
            </a:extLst>
          </p:cNvPr>
          <p:cNvSpPr txBox="1"/>
          <p:nvPr/>
        </p:nvSpPr>
        <p:spPr>
          <a:xfrm>
            <a:off x="3046923" y="4964442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i="1" u="none" strike="noStrike" baseline="0" dirty="0">
                <a:solidFill>
                  <a:srgbClr val="FF3300"/>
                </a:solidFill>
                <a:latin typeface="Trebuchet-BoldItalic"/>
              </a:rPr>
              <a:t>Pianificazione, organizzazione e gestione dell’emergenza</a:t>
            </a:r>
            <a:endParaRPr lang="it-IT" dirty="0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79FCB4B8-FB32-2AEB-40ED-762AAA2E68FC}"/>
              </a:ext>
            </a:extLst>
          </p:cNvPr>
          <p:cNvSpPr/>
          <p:nvPr/>
        </p:nvSpPr>
        <p:spPr>
          <a:xfrm>
            <a:off x="5870619" y="5483269"/>
            <a:ext cx="450761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DBFB111-EAAF-C6AF-6AFA-49C21A15D39B}"/>
              </a:ext>
            </a:extLst>
          </p:cNvPr>
          <p:cNvSpPr/>
          <p:nvPr/>
        </p:nvSpPr>
        <p:spPr>
          <a:xfrm>
            <a:off x="2889157" y="5910026"/>
            <a:ext cx="6563936" cy="6861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 i="1" u="none" strike="noStrike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-BoldItalic"/>
              </a:rPr>
              <a:t>Regioni, Province, Comunità Montane, Comuni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884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C44C45-3138-3E87-3754-B0A72DD813F1}"/>
              </a:ext>
            </a:extLst>
          </p:cNvPr>
          <p:cNvSpPr txBox="1"/>
          <p:nvPr/>
        </p:nvSpPr>
        <p:spPr>
          <a:xfrm>
            <a:off x="7694670" y="3156522"/>
            <a:ext cx="38502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Allertamento Protezione Civile</a:t>
            </a:r>
            <a:endParaRPr lang="it-IT" sz="4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75866EA-56BC-167C-CA0E-89DD55382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39" y="1726471"/>
            <a:ext cx="5595342" cy="501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46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2F7B672-D0C8-381B-5A76-771EC7885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791" y="1865046"/>
            <a:ext cx="7838000" cy="487596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DFA1EF-0B7E-8D5B-8FDB-D615A7413DD4}"/>
              </a:ext>
            </a:extLst>
          </p:cNvPr>
          <p:cNvSpPr txBox="1"/>
          <p:nvPr/>
        </p:nvSpPr>
        <p:spPr>
          <a:xfrm>
            <a:off x="390789" y="4617353"/>
            <a:ext cx="38540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>
                <a:latin typeface="TrebuchetMS-Bold"/>
              </a:rPr>
              <a:t>Allertamento Protezione Civile</a:t>
            </a:r>
            <a:endParaRPr lang="it-IT" sz="44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0E17B89-6680-0691-18ED-5E98D1722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90" y="1769316"/>
            <a:ext cx="3395600" cy="294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02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580D9B8-0D8B-909A-2496-CF3AF69F5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660" y="1823787"/>
            <a:ext cx="5641174" cy="503421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F96952-4297-2109-EFB6-95ED0BEFA26C}"/>
              </a:ext>
            </a:extLst>
          </p:cNvPr>
          <p:cNvSpPr txBox="1"/>
          <p:nvPr/>
        </p:nvSpPr>
        <p:spPr>
          <a:xfrm>
            <a:off x="691166" y="2546206"/>
            <a:ext cx="458917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i="0" u="none" strike="noStrike" baseline="0" dirty="0">
                <a:latin typeface="TrebuchetMS-Bold"/>
              </a:rPr>
              <a:t>Allertamento Protezione Civile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369919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D3E5934-7E42-4787-A96C-A661E073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2" y="11017"/>
            <a:ext cx="11974795" cy="16084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A5BAF64-F69E-4DE6-9895-4E2904A5ABB4}"/>
              </a:ext>
            </a:extLst>
          </p:cNvPr>
          <p:cNvSpPr txBox="1"/>
          <p:nvPr/>
        </p:nvSpPr>
        <p:spPr>
          <a:xfrm>
            <a:off x="2323450" y="542621"/>
            <a:ext cx="7050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SIAMO LA PROTEZIONE CIVILE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7C9424-778D-9B25-E7BE-035AFB491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108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/>
              <a:t>1. COS’E’ IL SISTEMA DI PROTEZIONE CIVILE</a:t>
            </a:r>
          </a:p>
          <a:p>
            <a:pPr marL="0" indent="0" algn="ctr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                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A1E520-6B80-008E-1A23-FA381E9BF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28" y="2876739"/>
            <a:ext cx="1158844" cy="5522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5A383B4-3B8A-DE37-B950-7FF8EC6F3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72" y="2866410"/>
            <a:ext cx="1158844" cy="5522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F3C516C-7F5B-6780-B1FC-8A9B74DB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28" y="3408342"/>
            <a:ext cx="1158844" cy="55226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A53B577-2C18-9195-53C9-BF8D2391B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28" y="3960602"/>
            <a:ext cx="1158844" cy="55226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F79D0AA-E819-AEC1-FD98-EFBEBFBF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28" y="4492206"/>
            <a:ext cx="1158844" cy="55226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0E2E8DD-8B2B-7828-1BF6-6C39C008A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28" y="5044466"/>
            <a:ext cx="1158844" cy="55226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66EA622-A89E-F5D0-5B5D-7BAB80DA1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72" y="4492204"/>
            <a:ext cx="1158844" cy="55226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8136715-6672-BF50-897D-45DCC9034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701" y="3444523"/>
            <a:ext cx="1158844" cy="55226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2EE7038-0035-3CBC-000B-B360AF6E9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701" y="3999332"/>
            <a:ext cx="1158844" cy="55226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E2BB76D5-2C55-9BC2-F981-27D962AFF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247" y="2807698"/>
            <a:ext cx="1158844" cy="55226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26D63CB-86EC-CD11-3C5D-056F1C58D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550" y="4993900"/>
            <a:ext cx="1158844" cy="55226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2B79CEDC-A926-F0ED-2AA2-879ECA70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418" y="2918932"/>
            <a:ext cx="1158844" cy="552261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BC4CBBE5-617B-0C1F-D61C-E71211D66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125" y="4881116"/>
            <a:ext cx="1158844" cy="55226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5F4087D-50C9-1C00-5EA6-60858E2E8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589" y="3247175"/>
            <a:ext cx="1158844" cy="55226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8605AC5B-D9B3-167E-ABC3-05A52E9BA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589" y="4551593"/>
            <a:ext cx="1158844" cy="552261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31DF86E8-B67F-F910-BF33-A7E1E9B1B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979" y="3899384"/>
            <a:ext cx="1158844" cy="552261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4A0392E-CA6F-6792-78DC-BF67FF350FC3}"/>
              </a:ext>
            </a:extLst>
          </p:cNvPr>
          <p:cNvSpPr txBox="1"/>
          <p:nvPr/>
        </p:nvSpPr>
        <p:spPr>
          <a:xfrm>
            <a:off x="1036734" y="3813797"/>
            <a:ext cx="5087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5400" b="1" i="0" u="none" strike="noStrike" baseline="0" dirty="0">
                <a:solidFill>
                  <a:srgbClr val="0000FF"/>
                </a:solidFill>
                <a:latin typeface="ComicSansMS-Bold"/>
              </a:rPr>
              <a:t>P</a:t>
            </a:r>
            <a:endParaRPr lang="it-IT" sz="5400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8D94F60-1DE0-DCDD-B76C-EFD6B5807C8B}"/>
              </a:ext>
            </a:extLst>
          </p:cNvPr>
          <p:cNvSpPr txBox="1"/>
          <p:nvPr/>
        </p:nvSpPr>
        <p:spPr>
          <a:xfrm>
            <a:off x="6865053" y="3775067"/>
            <a:ext cx="561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5400" b="1" i="0" u="none" strike="noStrike" baseline="0" dirty="0">
                <a:solidFill>
                  <a:srgbClr val="0000FF"/>
                </a:solidFill>
                <a:latin typeface="ComicSansMS-Bold"/>
              </a:rPr>
              <a:t>C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4273823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609355F-982A-071C-717B-6E6B72E60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22" y="1851598"/>
            <a:ext cx="4717157" cy="48894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F0A401A-EE11-7F53-C0A0-C56E4D456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043" y="4504805"/>
            <a:ext cx="3005750" cy="223620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2B2CAF-2651-D983-26A9-01B54DF4A8E3}"/>
              </a:ext>
            </a:extLst>
          </p:cNvPr>
          <p:cNvSpPr txBox="1"/>
          <p:nvPr/>
        </p:nvSpPr>
        <p:spPr>
          <a:xfrm>
            <a:off x="6383100" y="2172646"/>
            <a:ext cx="34676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>
                <a:latin typeface="TrebuchetMS-Bold"/>
              </a:rPr>
              <a:t>Allertamento Protezione Civile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012312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D5583F3-ED04-601C-502D-C31345881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6" y="1823827"/>
            <a:ext cx="9848045" cy="491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01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ABB26E4-67A2-E208-5EB5-40EB97A4E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327" y="1816100"/>
            <a:ext cx="6669793" cy="499533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8A2F64-CAF0-E454-F7C5-AAD797797C6C}"/>
              </a:ext>
            </a:extLst>
          </p:cNvPr>
          <p:cNvSpPr txBox="1"/>
          <p:nvPr/>
        </p:nvSpPr>
        <p:spPr>
          <a:xfrm>
            <a:off x="741796" y="3059668"/>
            <a:ext cx="36608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Allertamento Protezione Civile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250772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971A2CE-9B62-B321-F583-AE9660CA3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18" y="1765489"/>
            <a:ext cx="5551882" cy="49755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CB5A37-1697-73AC-DB2A-F3F501F0AD03}"/>
              </a:ext>
            </a:extLst>
          </p:cNvPr>
          <p:cNvSpPr txBox="1"/>
          <p:nvPr/>
        </p:nvSpPr>
        <p:spPr>
          <a:xfrm>
            <a:off x="6388100" y="2546206"/>
            <a:ext cx="46863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i="0" u="none" strike="noStrike" baseline="0" dirty="0">
                <a:latin typeface="TrebuchetMS-Bold"/>
              </a:rPr>
              <a:t>Allertamento Protezione Civile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2760934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D61965A-2B41-3D2F-7BEA-12AC84B8EDBF}"/>
              </a:ext>
            </a:extLst>
          </p:cNvPr>
          <p:cNvSpPr txBox="1"/>
          <p:nvPr/>
        </p:nvSpPr>
        <p:spPr>
          <a:xfrm>
            <a:off x="1041399" y="2966135"/>
            <a:ext cx="1010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2"/>
            </a:pPr>
            <a:r>
              <a:rPr lang="it-IT" sz="5400" b="1" dirty="0"/>
              <a:t> I PIANI DI PROTEZIONE CIVILE</a:t>
            </a:r>
          </a:p>
          <a:p>
            <a:pPr algn="ctr"/>
            <a:r>
              <a:rPr lang="it-IT" sz="5400" b="1" dirty="0"/>
              <a:t>E SCENARI DI RISCHIO</a:t>
            </a:r>
          </a:p>
        </p:txBody>
      </p:sp>
    </p:spTree>
    <p:extLst>
      <p:ext uri="{BB962C8B-B14F-4D97-AF65-F5344CB8AC3E}">
        <p14:creationId xmlns:p14="http://schemas.microsoft.com/office/powerpoint/2010/main" val="2925720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4479351-C217-F801-14CA-9546AC976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" y="1841678"/>
            <a:ext cx="5121199" cy="29385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976A21F-FF58-8CE5-154B-47B33445B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70" y="4780197"/>
            <a:ext cx="3936672" cy="20197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0C64C1-C776-CA47-0C30-3358212D8F1C}"/>
              </a:ext>
            </a:extLst>
          </p:cNvPr>
          <p:cNvSpPr txBox="1"/>
          <p:nvPr/>
        </p:nvSpPr>
        <p:spPr>
          <a:xfrm>
            <a:off x="5725069" y="2892869"/>
            <a:ext cx="609814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b="1" i="0" u="none" strike="noStrike" baseline="0" dirty="0">
                <a:latin typeface="TrebuchetMS-Bold"/>
              </a:rPr>
              <a:t>Il Piano di Prote</a:t>
            </a:r>
            <a:r>
              <a:rPr lang="it-IT" sz="3600" b="1" dirty="0">
                <a:latin typeface="TrebuchetMS-Bold"/>
              </a:rPr>
              <a:t>z</a:t>
            </a:r>
            <a:r>
              <a:rPr lang="it-IT" sz="3600" b="1" i="0" u="none" strike="noStrike" baseline="0" dirty="0">
                <a:latin typeface="TrebuchetMS-Bold"/>
              </a:rPr>
              <a:t>ione Civile</a:t>
            </a:r>
          </a:p>
          <a:p>
            <a:pPr algn="l"/>
            <a:endParaRPr lang="it-IT" sz="3600" b="1" i="0" u="none" strike="noStrike" baseline="0" dirty="0">
              <a:latin typeface="TrebuchetMS-Bold"/>
            </a:endParaRPr>
          </a:p>
          <a:p>
            <a:pPr algn="l"/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Il Piano Comunale di Protezione civile, che scaturisce dalle</a:t>
            </a:r>
          </a:p>
          <a:p>
            <a:pPr algn="l"/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attività di previsione delle emergenze, previa individuazione dei</a:t>
            </a:r>
          </a:p>
          <a:p>
            <a:pPr algn="l"/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rischi presenti nel territorio, definisce le operazioni da attuare</a:t>
            </a:r>
          </a:p>
          <a:p>
            <a:pPr algn="l"/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per prevenirle e quelle per minimizzare le conseguenze a</a:t>
            </a:r>
          </a:p>
          <a:p>
            <a:pPr algn="l"/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persone, servizi, beni materiali.</a:t>
            </a:r>
          </a:p>
          <a:p>
            <a:pPr algn="l"/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Si tratta di attività per ridurre la probabilità di accadimento</a:t>
            </a:r>
          </a:p>
          <a:p>
            <a:pPr algn="l"/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ovvero l’entità dei danni conseguenti.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3013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4F682B9-FAAB-CF5E-7C65-2CC9EF9F7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932" y="3999368"/>
            <a:ext cx="5902859" cy="251686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AB6B61-5783-15DC-C0FC-64BCE691E8B5}"/>
              </a:ext>
            </a:extLst>
          </p:cNvPr>
          <p:cNvSpPr txBox="1"/>
          <p:nvPr/>
        </p:nvSpPr>
        <p:spPr>
          <a:xfrm>
            <a:off x="434661" y="2336393"/>
            <a:ext cx="57452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i="0" u="none" strike="noStrike" baseline="0" dirty="0">
                <a:latin typeface="TrebuchetMS-Bold"/>
              </a:rPr>
              <a:t>INQUADRAMENTO TERRITORIALE ED INDIVIDUAZIONE DEGLI ELEMENTI DI RISCHIO</a:t>
            </a:r>
          </a:p>
          <a:p>
            <a:pPr algn="l"/>
            <a:endParaRPr lang="it-IT" sz="2000" b="1" i="0" u="none" strike="noStrike" baseline="0" dirty="0">
              <a:solidFill>
                <a:srgbClr val="72A628"/>
              </a:solidFill>
              <a:latin typeface="TrebuchetMS-Bold"/>
            </a:endParaRPr>
          </a:p>
          <a:p>
            <a:pPr algn="l"/>
            <a:r>
              <a:rPr lang="it-IT" sz="2000" b="0" i="0" u="none" strike="noStrike" baseline="0" dirty="0">
                <a:solidFill>
                  <a:srgbClr val="5FCCF0"/>
                </a:solidFill>
                <a:latin typeface="Wingdings-Regular"/>
              </a:rPr>
              <a:t>➢ </a:t>
            </a:r>
            <a:r>
              <a:rPr lang="it-IT" sz="2000" b="1" i="0" u="none" strike="noStrike" baseline="0" dirty="0">
                <a:solidFill>
                  <a:srgbClr val="404040"/>
                </a:solidFill>
                <a:latin typeface="TrebuchetMS-Bold"/>
              </a:rPr>
              <a:t>caratterizzazione territoriale ed ambientale,</a:t>
            </a:r>
          </a:p>
          <a:p>
            <a:pPr algn="l"/>
            <a:r>
              <a:rPr lang="it-IT" sz="2000" b="1" i="0" u="none" strike="noStrike" baseline="0" dirty="0">
                <a:solidFill>
                  <a:srgbClr val="404040"/>
                </a:solidFill>
                <a:latin typeface="TrebuchetMS-Bold"/>
              </a:rPr>
              <a:t>individuazione delle tipologie di rischio,</a:t>
            </a:r>
          </a:p>
          <a:p>
            <a:pPr algn="l"/>
            <a:r>
              <a:rPr lang="it-IT" sz="2000" b="1" i="0" u="none" strike="noStrike" baseline="0" dirty="0">
                <a:solidFill>
                  <a:srgbClr val="404040"/>
                </a:solidFill>
                <a:latin typeface="TrebuchetMS-Bold"/>
              </a:rPr>
              <a:t>ubicazione delle infrastrutture di trasporto e dei</a:t>
            </a:r>
          </a:p>
          <a:p>
            <a:pPr algn="l"/>
            <a:r>
              <a:rPr lang="it-IT" sz="2000" b="1" i="0" u="none" strike="noStrike" baseline="0" dirty="0">
                <a:solidFill>
                  <a:srgbClr val="404040"/>
                </a:solidFill>
                <a:latin typeface="TrebuchetMS-Bold"/>
              </a:rPr>
              <a:t>servizi essenziali</a:t>
            </a:r>
          </a:p>
          <a:p>
            <a:pPr algn="l"/>
            <a:endParaRPr lang="it-IT" sz="2000" b="1" i="0" u="none" strike="noStrike" baseline="0" dirty="0">
              <a:solidFill>
                <a:srgbClr val="404040"/>
              </a:solidFill>
              <a:latin typeface="TrebuchetMS-Bold"/>
            </a:endParaRPr>
          </a:p>
          <a:p>
            <a:pPr algn="l"/>
            <a:r>
              <a:rPr lang="it-IT" sz="2000" b="0" i="0" u="none" strike="noStrike" baseline="0" dirty="0">
                <a:solidFill>
                  <a:srgbClr val="5FCCF0"/>
                </a:solidFill>
                <a:latin typeface="Wingdings-Regular"/>
              </a:rPr>
              <a:t>➢ </a:t>
            </a:r>
            <a:r>
              <a:rPr lang="it-IT" sz="2000" b="1" i="0" u="none" strike="noStrike" baseline="0" dirty="0">
                <a:solidFill>
                  <a:srgbClr val="404040"/>
                </a:solidFill>
                <a:latin typeface="TrebuchetMS-Bold"/>
              </a:rPr>
              <a:t>caratterizzazione delle strutture di soccorso alla</a:t>
            </a:r>
          </a:p>
          <a:p>
            <a:pPr algn="l"/>
            <a:r>
              <a:rPr lang="it-IT" sz="2000" b="1" i="0" u="none" strike="noStrike" baseline="0" dirty="0">
                <a:solidFill>
                  <a:srgbClr val="404040"/>
                </a:solidFill>
                <a:latin typeface="TrebuchetMS-Bold"/>
              </a:rPr>
              <a:t>popolazione e degli elementi vulnerabili presenti</a:t>
            </a:r>
            <a:endParaRPr lang="it-IT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D161BD-3DAB-E75D-0FE2-754EA59E9074}"/>
              </a:ext>
            </a:extLst>
          </p:cNvPr>
          <p:cNvSpPr txBox="1"/>
          <p:nvPr/>
        </p:nvSpPr>
        <p:spPr>
          <a:xfrm>
            <a:off x="7581415" y="2228671"/>
            <a:ext cx="30469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i="0" u="none" strike="noStrike" baseline="0" dirty="0">
                <a:latin typeface="TrebuchetMS-Bold"/>
              </a:rPr>
              <a:t>ANALISI DI PERICOLOSITÀ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273908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A260DA1-53B9-DD36-F34B-34A72DA09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256" y="1776644"/>
            <a:ext cx="6319488" cy="49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2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3A82B9E-5CF6-1546-895E-38BBD55AD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53" y="1801905"/>
            <a:ext cx="4384744" cy="40115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3B2F730-06DC-AC20-3037-BF899B070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122" y="2940677"/>
            <a:ext cx="3184946" cy="377217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D91ED2-D184-D833-8FBD-C325E1F2838E}"/>
              </a:ext>
            </a:extLst>
          </p:cNvPr>
          <p:cNvSpPr txBox="1"/>
          <p:nvPr/>
        </p:nvSpPr>
        <p:spPr>
          <a:xfrm>
            <a:off x="5727878" y="1801905"/>
            <a:ext cx="609814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SCENARI DI RISCHIO</a:t>
            </a:r>
          </a:p>
          <a:p>
            <a:pPr algn="ctr"/>
            <a:r>
              <a:rPr lang="it-IT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Rischi di origine naturale o antropica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594E88B-7559-08E3-B738-DB295BE67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332" y="3917323"/>
            <a:ext cx="3956215" cy="29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2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68B480-802F-041C-59AB-07299CD615FF}"/>
              </a:ext>
            </a:extLst>
          </p:cNvPr>
          <p:cNvSpPr txBox="1"/>
          <p:nvPr/>
        </p:nvSpPr>
        <p:spPr>
          <a:xfrm>
            <a:off x="3190203" y="1691563"/>
            <a:ext cx="5811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i="0" u="none" strike="noStrike" baseline="0" dirty="0">
                <a:latin typeface="TrebuchetMS-Bold"/>
              </a:rPr>
              <a:t>I RISCHI NATURALI</a:t>
            </a:r>
            <a:endParaRPr lang="it-IT" sz="5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8D1402-18F3-0E83-DB26-53503C4718B3}"/>
              </a:ext>
            </a:extLst>
          </p:cNvPr>
          <p:cNvSpPr txBox="1"/>
          <p:nvPr/>
        </p:nvSpPr>
        <p:spPr>
          <a:xfrm>
            <a:off x="1323304" y="3053843"/>
            <a:ext cx="60981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1" i="0" u="none" strike="noStrike" baseline="0" dirty="0">
                <a:latin typeface="TrebuchetMS-Bold"/>
              </a:rPr>
              <a:t>idrogeologico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1" i="0" u="none" strike="noStrike" baseline="0" dirty="0">
                <a:latin typeface="TrebuchetMS-Bold"/>
              </a:rPr>
              <a:t>frane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1" i="0" u="none" strike="noStrike" baseline="0" dirty="0">
                <a:latin typeface="TrebuchetMS-Bold"/>
              </a:rPr>
              <a:t>alluvioni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1" i="0" u="none" strike="noStrike" baseline="0" dirty="0">
                <a:latin typeface="TrebuchetMS-Bold"/>
              </a:rPr>
              <a:t>sismico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1" i="0" u="none" strike="noStrike" baseline="0" dirty="0">
                <a:latin typeface="TrebuchetMS-Bold"/>
              </a:rPr>
              <a:t>incendio boschivo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1" i="0" u="none" strike="noStrike" baseline="0" dirty="0">
                <a:latin typeface="TrebuchetMS-Bold"/>
              </a:rPr>
              <a:t>vulcanico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1" i="0" u="none" strike="noStrike" baseline="0" dirty="0">
                <a:latin typeface="TrebuchetMS-Bold"/>
              </a:rPr>
              <a:t>epidemie</a:t>
            </a:r>
            <a:endParaRPr lang="it-IT" sz="20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A971F71-2814-A084-57E1-42235D995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499" y="2370194"/>
            <a:ext cx="2591889" cy="23713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969B448-F542-636E-E9B3-F964F6ED2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843" y="5290952"/>
            <a:ext cx="2593546" cy="119999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FFC96A8-511A-245F-3E70-13EE3B821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809" y="3344267"/>
            <a:ext cx="3635510" cy="279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35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33E8067-6F4C-4AF8-A7B4-665D5EDEB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" y="90379"/>
            <a:ext cx="11973582" cy="16094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AF5549E-D0CF-4F3B-865C-8DAC400E7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01" y="520183"/>
            <a:ext cx="5797798" cy="749873"/>
          </a:xfrm>
          <a:prstGeom prst="rect">
            <a:avLst/>
          </a:prstGeom>
        </p:spPr>
      </p:pic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54CF8220-40C7-5E0B-E521-61A612028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733"/>
            <a:ext cx="10515600" cy="4303084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/>
              <a:t>LA PROTEZIONE CIVILE IN ITALIA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D38D8EC-C1EB-2EFD-1A82-9FA93E4B8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346" y="2539360"/>
            <a:ext cx="4599160" cy="57036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7AD4756-698C-D06C-118A-FC0EB2CE3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729" y="2575715"/>
            <a:ext cx="5664677" cy="38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293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B14C778-F5A9-0FFF-E2DE-7608E582D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687" y="2153228"/>
            <a:ext cx="5538086" cy="42970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B6FC2E-48F6-D55E-EC4E-6FE519476094}"/>
              </a:ext>
            </a:extLst>
          </p:cNvPr>
          <p:cNvSpPr txBox="1"/>
          <p:nvPr/>
        </p:nvSpPr>
        <p:spPr>
          <a:xfrm>
            <a:off x="6722773" y="3429000"/>
            <a:ext cx="5228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/>
              <a:t>RISCHIO IDROGEOLOGICO</a:t>
            </a:r>
          </a:p>
        </p:txBody>
      </p:sp>
    </p:spTree>
    <p:extLst>
      <p:ext uri="{BB962C8B-B14F-4D97-AF65-F5344CB8AC3E}">
        <p14:creationId xmlns:p14="http://schemas.microsoft.com/office/powerpoint/2010/main" val="1883407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BD1FB74-37B6-3FE9-ADCA-981517267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" y="1927399"/>
            <a:ext cx="5981164" cy="464082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E59048-3D32-4AAB-D243-606CA39CE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235" y="4758743"/>
            <a:ext cx="6001556" cy="180948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E0DE78C-36EC-8730-2BF6-54716E974A20}"/>
              </a:ext>
            </a:extLst>
          </p:cNvPr>
          <p:cNvSpPr txBox="1"/>
          <p:nvPr/>
        </p:nvSpPr>
        <p:spPr>
          <a:xfrm>
            <a:off x="6081235" y="2333153"/>
            <a:ext cx="6098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/>
              <a:t>RISCHIO IDROGEOLOGICO</a:t>
            </a:r>
          </a:p>
        </p:txBody>
      </p:sp>
    </p:spTree>
    <p:extLst>
      <p:ext uri="{BB962C8B-B14F-4D97-AF65-F5344CB8AC3E}">
        <p14:creationId xmlns:p14="http://schemas.microsoft.com/office/powerpoint/2010/main" val="1491286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23D4670-0378-F168-EA44-2ACD1BE29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930" y="1790548"/>
            <a:ext cx="6598861" cy="50674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D821F6-24EE-DC7D-B1D0-AA09296A0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125" y="4875291"/>
            <a:ext cx="4055952" cy="198270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FAAB8A5-D21C-B8E9-E777-91771033BC4C}"/>
              </a:ext>
            </a:extLst>
          </p:cNvPr>
          <p:cNvSpPr txBox="1"/>
          <p:nvPr/>
        </p:nvSpPr>
        <p:spPr>
          <a:xfrm>
            <a:off x="-299434" y="2551837"/>
            <a:ext cx="6098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/>
              <a:t>RISCHIO INCENDI BOSCHIVI</a:t>
            </a:r>
          </a:p>
        </p:txBody>
      </p:sp>
    </p:spTree>
    <p:extLst>
      <p:ext uri="{BB962C8B-B14F-4D97-AF65-F5344CB8AC3E}">
        <p14:creationId xmlns:p14="http://schemas.microsoft.com/office/powerpoint/2010/main" val="3873390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34F1BC-2C78-7C54-AECF-E1A5CBA51274}"/>
              </a:ext>
            </a:extLst>
          </p:cNvPr>
          <p:cNvSpPr txBox="1"/>
          <p:nvPr/>
        </p:nvSpPr>
        <p:spPr>
          <a:xfrm>
            <a:off x="109209" y="1737729"/>
            <a:ext cx="6098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i="0" u="none" strike="noStrike" baseline="0">
                <a:latin typeface="TrebuchetMS-Bold"/>
              </a:rPr>
              <a:t>I RISCHI ANTROPICI</a:t>
            </a:r>
            <a:endParaRPr lang="it-IT" sz="4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C630E4-5F28-D6EF-F601-57963BFAB353}"/>
              </a:ext>
            </a:extLst>
          </p:cNvPr>
          <p:cNvSpPr txBox="1"/>
          <p:nvPr/>
        </p:nvSpPr>
        <p:spPr>
          <a:xfrm>
            <a:off x="109209" y="2764287"/>
            <a:ext cx="61818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 i="0" u="none" strike="noStrike" baseline="0" dirty="0">
                <a:latin typeface="Wingdings-Regular"/>
              </a:rPr>
              <a:t>➢ </a:t>
            </a:r>
            <a:r>
              <a:rPr lang="it-IT" sz="1800" b="1" i="0" u="none" strike="noStrike" baseline="0" dirty="0">
                <a:latin typeface="Garamond-Bold"/>
              </a:rPr>
              <a:t>industriale</a:t>
            </a:r>
          </a:p>
          <a:p>
            <a:pPr algn="l"/>
            <a:r>
              <a:rPr lang="it-IT" sz="1800" b="1" i="0" u="none" strike="noStrike" baseline="0" dirty="0">
                <a:latin typeface="Wingdings-Regular"/>
              </a:rPr>
              <a:t>➢ </a:t>
            </a:r>
            <a:r>
              <a:rPr lang="it-IT" sz="1800" b="1" i="0" u="none" strike="noStrike" baseline="0" dirty="0">
                <a:latin typeface="Garamond-Bold"/>
              </a:rPr>
              <a:t>trasporti</a:t>
            </a:r>
          </a:p>
          <a:p>
            <a:pPr algn="l"/>
            <a:r>
              <a:rPr lang="it-IT" sz="1800" b="1" i="0" u="none" strike="noStrike" baseline="0" dirty="0">
                <a:latin typeface="Wingdings-Regular"/>
              </a:rPr>
              <a:t>➢ </a:t>
            </a:r>
            <a:r>
              <a:rPr lang="it-IT" sz="1800" b="1" i="0" u="none" strike="noStrike" baseline="0" dirty="0">
                <a:latin typeface="Garamond-Bold"/>
              </a:rPr>
              <a:t>nucleari</a:t>
            </a:r>
          </a:p>
          <a:p>
            <a:pPr algn="l"/>
            <a:r>
              <a:rPr lang="it-IT" sz="1800" b="1" i="0" u="none" strike="noStrike" baseline="0" dirty="0">
                <a:latin typeface="Wingdings-Regular"/>
              </a:rPr>
              <a:t>➢ </a:t>
            </a:r>
            <a:r>
              <a:rPr lang="it-IT" sz="1800" b="1" i="0" u="none" strike="noStrike" baseline="0" dirty="0">
                <a:latin typeface="Garamond-Bold"/>
              </a:rPr>
              <a:t>residuati bellici</a:t>
            </a:r>
          </a:p>
          <a:p>
            <a:pPr algn="l"/>
            <a:r>
              <a:rPr lang="it-IT" sz="1800" b="1" i="0" u="none" strike="noStrike" baseline="0" dirty="0">
                <a:latin typeface="Wingdings-Regular"/>
              </a:rPr>
              <a:t>➢ </a:t>
            </a:r>
            <a:r>
              <a:rPr lang="it-IT" sz="1800" b="1" i="0" u="none" strike="noStrike" baseline="0" dirty="0">
                <a:latin typeface="Garamond-Bold"/>
              </a:rPr>
              <a:t>crolli edifici</a:t>
            </a:r>
          </a:p>
          <a:p>
            <a:pPr algn="l"/>
            <a:r>
              <a:rPr lang="it-IT" sz="1800" b="1" i="0" u="none" strike="noStrike" baseline="0" dirty="0">
                <a:latin typeface="Wingdings-Regular"/>
              </a:rPr>
              <a:t>➢ </a:t>
            </a:r>
            <a:r>
              <a:rPr lang="it-IT" sz="1800" b="1" i="0" u="none" strike="noStrike" baseline="0" dirty="0">
                <a:latin typeface="Garamond-Bold"/>
              </a:rPr>
              <a:t>preservazioni beni culturali</a:t>
            </a:r>
          </a:p>
          <a:p>
            <a:pPr algn="l"/>
            <a:r>
              <a:rPr lang="it-IT" sz="1800" b="1" i="0" u="none" strike="noStrike" baseline="0" dirty="0">
                <a:latin typeface="Wingdings-Regular"/>
              </a:rPr>
              <a:t>➢ </a:t>
            </a:r>
            <a:r>
              <a:rPr lang="it-IT" sz="1800" b="1" i="0" u="none" strike="noStrike" baseline="0" dirty="0">
                <a:latin typeface="Garamond-Bold"/>
              </a:rPr>
              <a:t>reti tecnologiche</a:t>
            </a:r>
            <a:endParaRPr lang="it-IT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3EB8DEC-1E57-59B9-869E-7A078033F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746" y="4876045"/>
            <a:ext cx="2856602" cy="1854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3244998-4E4B-3A82-C9AD-0BFFDFC3B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362" y="4886726"/>
            <a:ext cx="3063602" cy="185428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4972B51-E90B-0875-836D-060CAD21E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325" y="4876045"/>
            <a:ext cx="2126060" cy="186496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FFD3423-70EB-F839-35DC-8F12B92E0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971" y="1860944"/>
            <a:ext cx="2643612" cy="286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05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67A197-F21F-F6EE-4AA7-AD2E703E7A6F}"/>
              </a:ext>
            </a:extLst>
          </p:cNvPr>
          <p:cNvSpPr txBox="1"/>
          <p:nvPr/>
        </p:nvSpPr>
        <p:spPr>
          <a:xfrm>
            <a:off x="-476867" y="1585908"/>
            <a:ext cx="60981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i="0" u="none" strike="noStrike" baseline="0" dirty="0">
                <a:latin typeface="TrebuchetMS-Bold"/>
              </a:rPr>
              <a:t>Sistemi di Monitoraggio</a:t>
            </a:r>
            <a:endParaRPr lang="it-IT" sz="4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A5A4105-B2EA-B81C-FE60-EEC738CA3829}"/>
              </a:ext>
            </a:extLst>
          </p:cNvPr>
          <p:cNvSpPr txBox="1"/>
          <p:nvPr/>
        </p:nvSpPr>
        <p:spPr>
          <a:xfrm>
            <a:off x="109209" y="2579987"/>
            <a:ext cx="63364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70C0"/>
                </a:solidFill>
                <a:latin typeface="TrebuchetMS-Bold"/>
              </a:rPr>
              <a:t>1. Rischi noti e quantificabili </a:t>
            </a:r>
            <a:r>
              <a:rPr lang="it-IT" sz="1800" b="1" i="0" u="none" strike="noStrike" baseline="0" dirty="0">
                <a:solidFill>
                  <a:srgbClr val="404040"/>
                </a:solidFill>
                <a:latin typeface="TrebuchetMS-Bold"/>
              </a:rPr>
              <a:t>definizione di un</a:t>
            </a:r>
          </a:p>
          <a:p>
            <a:pPr algn="l"/>
            <a:r>
              <a:rPr lang="it-IT" sz="1800" b="1" i="0" u="none" strike="noStrike" baseline="0" dirty="0">
                <a:solidFill>
                  <a:srgbClr val="404040"/>
                </a:solidFill>
                <a:latin typeface="TrebuchetMS-Bold"/>
              </a:rPr>
              <a:t>precursore le cui soglie attivano i Codici di:</a:t>
            </a:r>
          </a:p>
          <a:p>
            <a:pPr algn="l"/>
            <a:endParaRPr lang="it-IT" sz="1800" b="1" i="0" u="none" strike="noStrike" baseline="0" dirty="0">
              <a:solidFill>
                <a:srgbClr val="404040"/>
              </a:solidFill>
              <a:latin typeface="TrebuchetMS-Bold"/>
            </a:endParaRPr>
          </a:p>
          <a:p>
            <a:pPr algn="l"/>
            <a:r>
              <a:rPr lang="it-IT" sz="1800" b="0" i="0" u="none" strike="noStrike" baseline="0" dirty="0">
                <a:solidFill>
                  <a:srgbClr val="316501"/>
                </a:solidFill>
                <a:latin typeface="Garamond" panose="02020404030301010803" pitchFamily="18" charset="0"/>
              </a:rPr>
              <a:t>• </a:t>
            </a:r>
            <a:r>
              <a:rPr lang="it-IT" sz="1800" b="1" i="0" u="none" strike="noStrike" baseline="0" dirty="0">
                <a:solidFill>
                  <a:srgbClr val="316501"/>
                </a:solidFill>
                <a:latin typeface="TrebuchetMS-Bold"/>
              </a:rPr>
              <a:t>attenzione</a:t>
            </a:r>
          </a:p>
          <a:p>
            <a:pPr algn="l"/>
            <a:r>
              <a:rPr lang="it-IT" sz="1800" b="0" i="0" u="none" strike="noStrike" baseline="0" dirty="0">
                <a:solidFill>
                  <a:srgbClr val="316501"/>
                </a:solidFill>
                <a:latin typeface="TrebuchetMS"/>
              </a:rPr>
              <a:t>• </a:t>
            </a:r>
            <a:r>
              <a:rPr lang="it-IT" sz="1800" b="1" i="0" u="none" strike="noStrike" baseline="0" dirty="0">
                <a:solidFill>
                  <a:srgbClr val="316501"/>
                </a:solidFill>
                <a:latin typeface="TrebuchetMS-Bold"/>
              </a:rPr>
              <a:t>preallarme</a:t>
            </a:r>
          </a:p>
          <a:p>
            <a:pPr algn="l"/>
            <a:r>
              <a:rPr lang="it-IT" sz="1800" b="0" i="0" u="none" strike="noStrike" baseline="0" dirty="0">
                <a:solidFill>
                  <a:srgbClr val="316501"/>
                </a:solidFill>
                <a:latin typeface="TrebuchetMS"/>
              </a:rPr>
              <a:t>• </a:t>
            </a:r>
            <a:r>
              <a:rPr lang="it-IT" sz="1800" b="1" i="0" u="none" strike="noStrike" baseline="0" dirty="0">
                <a:solidFill>
                  <a:srgbClr val="316501"/>
                </a:solidFill>
                <a:latin typeface="TrebuchetMS-Bold"/>
              </a:rPr>
              <a:t>allarme</a:t>
            </a:r>
          </a:p>
          <a:p>
            <a:pPr algn="l"/>
            <a:r>
              <a:rPr lang="it-IT" sz="1800" b="0" i="0" u="none" strike="noStrike" baseline="0" dirty="0">
                <a:solidFill>
                  <a:srgbClr val="316501"/>
                </a:solidFill>
                <a:latin typeface="TrebuchetMS"/>
              </a:rPr>
              <a:t>• </a:t>
            </a:r>
            <a:r>
              <a:rPr lang="it-IT" sz="1800" b="1" i="0" u="none" strike="noStrike" baseline="0" dirty="0">
                <a:solidFill>
                  <a:srgbClr val="316501"/>
                </a:solidFill>
                <a:latin typeface="TrebuchetMS-Bold"/>
              </a:rPr>
              <a:t>evacuazione</a:t>
            </a:r>
          </a:p>
          <a:p>
            <a:pPr algn="l"/>
            <a:endParaRPr lang="it-IT" sz="1800" b="1" i="0" u="none" strike="noStrike" baseline="0" dirty="0">
              <a:solidFill>
                <a:srgbClr val="316501"/>
              </a:solidFill>
              <a:latin typeface="TrebuchetMS-Bold"/>
            </a:endParaRPr>
          </a:p>
          <a:p>
            <a:pPr algn="l"/>
            <a:r>
              <a:rPr lang="it-IT" sz="1800" b="1" i="0" u="none" strike="noStrike" baseline="0" dirty="0">
                <a:solidFill>
                  <a:srgbClr val="0070C0"/>
                </a:solidFill>
                <a:latin typeface="TrebuchetMS-Bold"/>
              </a:rPr>
              <a:t>2. Fenomeni non quantificabili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tempi di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preannuncio troppo ristretti o inesistenti.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TrebuchetMS-Bold"/>
              </a:rPr>
              <a:t>Codici limitati a:</a:t>
            </a:r>
          </a:p>
          <a:p>
            <a:pPr algn="l"/>
            <a:endParaRPr lang="it-IT" sz="1800" b="1" i="0" u="none" strike="noStrike" baseline="0" dirty="0">
              <a:solidFill>
                <a:srgbClr val="000000"/>
              </a:solidFill>
              <a:latin typeface="TrebuchetMS-Bold"/>
            </a:endParaRPr>
          </a:p>
          <a:p>
            <a:pPr algn="l"/>
            <a:r>
              <a:rPr lang="it-IT" sz="1800" b="0" i="0" u="none" strike="noStrike" baseline="0" dirty="0">
                <a:solidFill>
                  <a:srgbClr val="316501"/>
                </a:solidFill>
                <a:latin typeface="Garamond" panose="02020404030301010803" pitchFamily="18" charset="0"/>
              </a:rPr>
              <a:t>• </a:t>
            </a:r>
            <a:r>
              <a:rPr lang="it-IT" sz="1800" b="1" i="0" u="none" strike="noStrike" baseline="0" dirty="0">
                <a:solidFill>
                  <a:srgbClr val="316501"/>
                </a:solidFill>
                <a:latin typeface="TrebuchetMS-Bold"/>
              </a:rPr>
              <a:t>allarme</a:t>
            </a:r>
          </a:p>
          <a:p>
            <a:pPr algn="l"/>
            <a:r>
              <a:rPr lang="it-IT" sz="1800" b="0" i="0" u="none" strike="noStrike" baseline="0" dirty="0">
                <a:solidFill>
                  <a:srgbClr val="316501"/>
                </a:solidFill>
                <a:latin typeface="TrebuchetMS"/>
              </a:rPr>
              <a:t>• </a:t>
            </a:r>
            <a:r>
              <a:rPr lang="it-IT" sz="1800" b="1" i="0" u="none" strike="noStrike" baseline="0" dirty="0">
                <a:solidFill>
                  <a:srgbClr val="316501"/>
                </a:solidFill>
                <a:latin typeface="TrebuchetMS-Bold"/>
              </a:rPr>
              <a:t>evacuazione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97C110D-2362-2DED-B8BF-9BF9CEC03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331" y="2076477"/>
            <a:ext cx="3392995" cy="447382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95CCEB9-086E-9E26-AB54-6678A7422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403" y="3770742"/>
            <a:ext cx="2720924" cy="27795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482412B-B394-2792-1702-C189CD2D2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786988"/>
            <a:ext cx="1349640" cy="192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07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80B2CA4-9C56-FBE2-A5E7-BA7CF1973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42" y="1776205"/>
            <a:ext cx="4826727" cy="49648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C21A3C3-D21A-57FE-EFFC-BACB82A0E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9" y="4104244"/>
            <a:ext cx="3405759" cy="27537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7A57D19-2574-647C-73DB-47F7B09C0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733" y="2711099"/>
            <a:ext cx="5103878" cy="41469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0224499-F7A0-1DCF-56CA-24FC37736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2789" y="3444844"/>
            <a:ext cx="3693814" cy="341315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7888B9A-015B-2A46-821B-CFE28BA054DC}"/>
              </a:ext>
            </a:extLst>
          </p:cNvPr>
          <p:cNvSpPr txBox="1"/>
          <p:nvPr/>
        </p:nvSpPr>
        <p:spPr>
          <a:xfrm>
            <a:off x="4985569" y="1877642"/>
            <a:ext cx="36938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</a:rPr>
              <a:t>r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ischio idrogeologico esempi </a:t>
            </a:r>
            <a:r>
              <a:rPr lang="it-IT" sz="2400" b="1" dirty="0">
                <a:latin typeface="Arial" panose="020B0604020202020204" pitchFamily="34" charset="0"/>
              </a:rPr>
              <a:t>p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unti di monitoraggio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2648930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0AA21C2-9B6C-56EA-C4F7-CE0B00841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6142"/>
            <a:ext cx="6832679" cy="49318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37213DD-6BA4-9B8D-D2F4-3C6A90888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809" y="1926142"/>
            <a:ext cx="4688191" cy="496311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E8E8EF0-2152-D70B-DD03-38FF2D985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890" y="3275337"/>
            <a:ext cx="3899919" cy="358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465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390A74C-6D2B-FA53-9FDE-5E5D1265C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" y="1769772"/>
            <a:ext cx="7688293" cy="50882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050B681-3320-0732-5855-725887232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901" y="1769772"/>
            <a:ext cx="4245890" cy="35248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83EA18C-A845-EC2A-1B54-82FE79480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295" y="4313886"/>
            <a:ext cx="3150606" cy="26617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B0E0400-5A2E-003C-D160-DB882C97F945}"/>
              </a:ext>
            </a:extLst>
          </p:cNvPr>
          <p:cNvSpPr txBox="1"/>
          <p:nvPr/>
        </p:nvSpPr>
        <p:spPr>
          <a:xfrm>
            <a:off x="7836901" y="5657671"/>
            <a:ext cx="434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</a:rPr>
              <a:t>r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ischio </a:t>
            </a:r>
            <a:r>
              <a:rPr lang="it-IT" sz="2400" b="1" dirty="0">
                <a:latin typeface="Arial" panose="020B0604020202020204" pitchFamily="34" charset="0"/>
              </a:rPr>
              <a:t>c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aduta </a:t>
            </a:r>
            <a:r>
              <a:rPr lang="it-IT" sz="2400" b="1" dirty="0">
                <a:latin typeface="Arial" panose="020B0604020202020204" pitchFamily="34" charset="0"/>
              </a:rPr>
              <a:t>m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assi </a:t>
            </a:r>
            <a:r>
              <a:rPr lang="it-IT" sz="2400" b="1" dirty="0">
                <a:latin typeface="Arial" panose="020B0604020202020204" pitchFamily="34" charset="0"/>
              </a:rPr>
              <a:t>e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sempio </a:t>
            </a:r>
            <a:r>
              <a:rPr lang="it-IT" sz="2400" b="1" dirty="0">
                <a:latin typeface="Arial" panose="020B0604020202020204" pitchFamily="34" charset="0"/>
              </a:rPr>
              <a:t>p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unto di monitoraggio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500772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1DD9D57-05C8-F8B6-C9C3-33FEDC0D1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" y="1858218"/>
            <a:ext cx="5794825" cy="50545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07D2F6A-9F54-11F2-4B56-520AC56E7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610" y="1912953"/>
            <a:ext cx="2810181" cy="499978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91755D8-5728-4C74-0372-CFF5F6095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876" y="4028630"/>
            <a:ext cx="5112734" cy="288410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0176477-B3E9-EF32-25FA-20411BA34775}"/>
              </a:ext>
            </a:extLst>
          </p:cNvPr>
          <p:cNvSpPr txBox="1"/>
          <p:nvPr/>
        </p:nvSpPr>
        <p:spPr>
          <a:xfrm>
            <a:off x="5596926" y="2443277"/>
            <a:ext cx="3982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</a:rPr>
              <a:t>r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ischio </a:t>
            </a:r>
            <a:r>
              <a:rPr lang="it-IT" sz="2400" b="1" dirty="0">
                <a:latin typeface="Arial" panose="020B0604020202020204" pitchFamily="34" charset="0"/>
              </a:rPr>
              <a:t>i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drogeologico </a:t>
            </a:r>
            <a:r>
              <a:rPr lang="it-IT" sz="2400" b="1" dirty="0">
                <a:latin typeface="Arial" panose="020B0604020202020204" pitchFamily="34" charset="0"/>
              </a:rPr>
              <a:t>e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sempio </a:t>
            </a:r>
            <a:r>
              <a:rPr lang="it-IT" sz="2400" b="1" dirty="0">
                <a:latin typeface="Arial" panose="020B0604020202020204" pitchFamily="34" charset="0"/>
              </a:rPr>
              <a:t>p</a:t>
            </a:r>
            <a:r>
              <a:rPr lang="it-IT" sz="2400" b="1" i="0" u="none" strike="noStrike" baseline="0" dirty="0">
                <a:latin typeface="Arial" panose="020B0604020202020204" pitchFamily="34" charset="0"/>
              </a:rPr>
              <a:t>unto di monitoraggio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732886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C4633DF-E0B0-78A9-F15C-D4E2D53F8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647" y="2431208"/>
            <a:ext cx="7972704" cy="442679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17DE08-5484-7F21-DE31-4CBD8324EDA8}"/>
              </a:ext>
            </a:extLst>
          </p:cNvPr>
          <p:cNvSpPr txBox="1"/>
          <p:nvPr/>
        </p:nvSpPr>
        <p:spPr>
          <a:xfrm>
            <a:off x="717459" y="1755674"/>
            <a:ext cx="10757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i="0" u="none" strike="noStrike" baseline="0" dirty="0">
                <a:solidFill>
                  <a:srgbClr val="002060"/>
                </a:solidFill>
                <a:latin typeface="TrebuchetMS-Bold"/>
              </a:rPr>
              <a:t>Modello di intervento Augustus per C.C.S. e C.O.M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24013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105E20B-2699-4298-B1C2-D969F1BA4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7101" y="542217"/>
            <a:ext cx="5797798" cy="749873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AC145B5-7DFB-40B2-A300-01C7E08FA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2413"/>
            <a:ext cx="11973582" cy="160948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A1CBC8-0F0C-658F-8725-4CF6A0845DA7}"/>
              </a:ext>
            </a:extLst>
          </p:cNvPr>
          <p:cNvSpPr txBox="1"/>
          <p:nvPr/>
        </p:nvSpPr>
        <p:spPr>
          <a:xfrm>
            <a:off x="706192" y="2086376"/>
            <a:ext cx="107796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LA PROTEZIONE CIVILE IN EUROPA</a:t>
            </a:r>
          </a:p>
          <a:p>
            <a:pPr algn="ctr"/>
            <a:r>
              <a:rPr lang="it-IT" sz="2400" b="1" dirty="0"/>
              <a:t>Il Meccanismo Europeo di Protezione Civile</a:t>
            </a:r>
          </a:p>
          <a:p>
            <a:pPr algn="ctr"/>
            <a:endParaRPr lang="it-IT" sz="2400" b="1" dirty="0"/>
          </a:p>
          <a:p>
            <a:pPr algn="just"/>
            <a:r>
              <a:rPr lang="it-IT" sz="2400" i="1" dirty="0"/>
              <a:t>«…il Meccanismo Europeo di Protezione Civile è uno strumento dell’ Unione Europea nato per rispondere tempestivamente ed in maniera efficace alle emergenze che si verificano su un territorio intero o esterno all’Unione, attraverso la condivisione delle risorse di tutti gli stati membri.»</a:t>
            </a:r>
          </a:p>
          <a:p>
            <a:pPr algn="just"/>
            <a:endParaRPr lang="it-IT" sz="2400" i="1" dirty="0"/>
          </a:p>
          <a:p>
            <a:pPr algn="just"/>
            <a:r>
              <a:rPr lang="pt-BR" sz="1800" b="0" i="0" u="none" strike="noStrike" baseline="0" dirty="0">
                <a:solidFill>
                  <a:srgbClr val="404040"/>
                </a:solidFill>
                <a:latin typeface="TrebuchetMS"/>
              </a:rPr>
              <a:t>Fonte: http://www.protezionecivile.gov.it/jcms/it/view_dossier.wp?contentId=DOS231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40612728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607BA9-AAE4-12AD-994C-B2C052C2B2B1}"/>
              </a:ext>
            </a:extLst>
          </p:cNvPr>
          <p:cNvSpPr txBox="1"/>
          <p:nvPr/>
        </p:nvSpPr>
        <p:spPr>
          <a:xfrm>
            <a:off x="434660" y="1942021"/>
            <a:ext cx="6648719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b="1" i="0" u="none" strike="noStrike" baseline="0" dirty="0">
                <a:latin typeface="TrebuchetMS-Bold"/>
              </a:rPr>
              <a:t>Modelli di intervento comunale</a:t>
            </a:r>
          </a:p>
          <a:p>
            <a:pPr algn="l"/>
            <a:endParaRPr lang="it-IT" sz="3600" b="1" i="0" u="none" strike="noStrike" baseline="0" dirty="0">
              <a:solidFill>
                <a:srgbClr val="002060"/>
              </a:solidFill>
              <a:latin typeface="TrebuchetMS-Bold"/>
            </a:endParaRPr>
          </a:p>
          <a:p>
            <a:pPr algn="l"/>
            <a:r>
              <a:rPr lang="it-IT" sz="1900" b="1" i="0" u="none" strike="noStrike" baseline="0" dirty="0">
                <a:solidFill>
                  <a:srgbClr val="404040"/>
                </a:solidFill>
                <a:latin typeface="TrebuchetMS-Bold"/>
              </a:rPr>
              <a:t>Struttura di coordinamento operativo Comunale:</a:t>
            </a:r>
          </a:p>
          <a:p>
            <a:pPr algn="l"/>
            <a:r>
              <a:rPr lang="it-IT" sz="1900" b="1" i="0" u="none" strike="noStrike" baseline="0" dirty="0">
                <a:solidFill>
                  <a:srgbClr val="404040"/>
                </a:solidFill>
                <a:latin typeface="TrebuchetMS-Bold"/>
              </a:rPr>
              <a:t>l’UCL (unita di crisi locale) e/o</a:t>
            </a:r>
          </a:p>
          <a:p>
            <a:pPr algn="l"/>
            <a:endParaRPr lang="it-IT" sz="1900" b="1" i="0" u="none" strike="noStrike" baseline="0" dirty="0">
              <a:solidFill>
                <a:srgbClr val="404040"/>
              </a:solidFill>
              <a:latin typeface="TrebuchetMS-Bold"/>
            </a:endParaRP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COC (centro operativo comunale)</a:t>
            </a:r>
          </a:p>
          <a:p>
            <a:pPr algn="l"/>
            <a:r>
              <a:rPr lang="it-IT" sz="1800" b="0" i="1" u="none" strike="noStrike" baseline="0" dirty="0">
                <a:latin typeface="TrebuchetMS-Italic"/>
              </a:rPr>
              <a:t>Struttura minima</a:t>
            </a:r>
          </a:p>
          <a:p>
            <a:pPr algn="l"/>
            <a:endParaRPr lang="it-IT" sz="1800" b="0" i="1" u="none" strike="noStrike" baseline="0" dirty="0">
              <a:solidFill>
                <a:srgbClr val="00009A"/>
              </a:solidFill>
              <a:latin typeface="TrebuchetMS-Italic"/>
            </a:endParaRPr>
          </a:p>
          <a:p>
            <a:pPr algn="l"/>
            <a:r>
              <a:rPr lang="it-IT" sz="1100" b="0" i="0" u="none" strike="noStrike" baseline="0" dirty="0">
                <a:solidFill>
                  <a:srgbClr val="009A00"/>
                </a:solidFill>
                <a:latin typeface="Wingdings-Regular"/>
              </a:rPr>
              <a:t>➢ </a:t>
            </a:r>
            <a:r>
              <a:rPr lang="it-IT" sz="1800" b="1" i="0" u="none" strike="noStrike" baseline="0" dirty="0">
                <a:solidFill>
                  <a:srgbClr val="00009A"/>
                </a:solidFill>
                <a:latin typeface="TrebuchetMS-Bold"/>
              </a:rPr>
              <a:t>Sindaco</a:t>
            </a:r>
          </a:p>
          <a:p>
            <a:pPr algn="l"/>
            <a:r>
              <a:rPr lang="it-IT" sz="1100" b="0" i="0" u="none" strike="noStrike" baseline="0" dirty="0">
                <a:solidFill>
                  <a:srgbClr val="009A00"/>
                </a:solidFill>
                <a:latin typeface="Wingdings-Regular"/>
              </a:rPr>
              <a:t>➢ </a:t>
            </a:r>
            <a:r>
              <a:rPr lang="it-IT" sz="1800" b="1" i="0" u="none" strike="noStrike" baseline="0" dirty="0">
                <a:solidFill>
                  <a:srgbClr val="00009A"/>
                </a:solidFill>
                <a:latin typeface="TrebuchetMS-Bold"/>
              </a:rPr>
              <a:t>Responsabile Operativo Comunale</a:t>
            </a:r>
          </a:p>
          <a:p>
            <a:pPr algn="l"/>
            <a:r>
              <a:rPr lang="it-IT" sz="1100" b="0" i="0" u="none" strike="noStrike" baseline="0" dirty="0">
                <a:solidFill>
                  <a:srgbClr val="009A00"/>
                </a:solidFill>
                <a:latin typeface="Wingdings-Regular"/>
              </a:rPr>
              <a:t>➢ </a:t>
            </a:r>
            <a:r>
              <a:rPr lang="it-IT" sz="1800" b="1" i="0" u="none" strike="noStrike" baseline="0" dirty="0">
                <a:solidFill>
                  <a:srgbClr val="00009A"/>
                </a:solidFill>
                <a:latin typeface="TrebuchetMS-Bold"/>
              </a:rPr>
              <a:t>Comandante Polizia Locale</a:t>
            </a:r>
          </a:p>
          <a:p>
            <a:pPr algn="l"/>
            <a:r>
              <a:rPr lang="it-IT" sz="1100" b="0" i="0" u="none" strike="noStrike" baseline="0" dirty="0">
                <a:solidFill>
                  <a:srgbClr val="009A00"/>
                </a:solidFill>
                <a:latin typeface="Wingdings-Regular"/>
              </a:rPr>
              <a:t>➢ </a:t>
            </a:r>
            <a:r>
              <a:rPr lang="it-IT" sz="1800" b="1" i="0" u="none" strike="noStrike" baseline="0" dirty="0">
                <a:solidFill>
                  <a:srgbClr val="00009A"/>
                </a:solidFill>
                <a:latin typeface="TrebuchetMS-Bold"/>
              </a:rPr>
              <a:t>Comandante Stazione Carabinieri</a:t>
            </a:r>
          </a:p>
          <a:p>
            <a:pPr algn="l"/>
            <a:r>
              <a:rPr lang="it-IT" sz="1100" b="0" i="0" u="none" strike="noStrike" baseline="0" dirty="0">
                <a:solidFill>
                  <a:srgbClr val="009A00"/>
                </a:solidFill>
                <a:latin typeface="Wingdings-Regular"/>
              </a:rPr>
              <a:t>➢ </a:t>
            </a:r>
            <a:r>
              <a:rPr lang="it-IT" sz="1800" b="1" i="0" u="none" strike="noStrike" baseline="0" dirty="0">
                <a:solidFill>
                  <a:srgbClr val="00009A"/>
                </a:solidFill>
                <a:latin typeface="TrebuchetMS-Bold"/>
              </a:rPr>
              <a:t>Responsabile Volontari Protezione civile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30BAD87-CCB1-D7C1-67B4-0DC9A9FC9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442" y="3158223"/>
            <a:ext cx="6527349" cy="304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30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041A43-8450-7495-43F8-19B2E67CE7D4}"/>
              </a:ext>
            </a:extLst>
          </p:cNvPr>
          <p:cNvSpPr txBox="1"/>
          <p:nvPr/>
        </p:nvSpPr>
        <p:spPr>
          <a:xfrm>
            <a:off x="5174087" y="2008880"/>
            <a:ext cx="609814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 i="0" u="none" strike="noStrike" baseline="0" dirty="0">
                <a:latin typeface="TrebuchetMS-Bold"/>
              </a:rPr>
              <a:t>superata la fase acuta dell’emergenza, l’Unità</a:t>
            </a:r>
          </a:p>
          <a:p>
            <a:pPr algn="l"/>
            <a:r>
              <a:rPr lang="it-IT" sz="1800" b="1" i="0" u="none" strike="noStrike" baseline="0" dirty="0">
                <a:latin typeface="TrebuchetMS-Bold"/>
              </a:rPr>
              <a:t>Organizzativa coordina una prima e sommaria</a:t>
            </a:r>
          </a:p>
          <a:p>
            <a:pPr algn="l"/>
            <a:r>
              <a:rPr lang="it-IT" sz="1800" b="1" i="0" u="none" strike="noStrike" baseline="0" dirty="0">
                <a:latin typeface="TrebuchetMS-Bold"/>
              </a:rPr>
              <a:t>ricognizione dei danni</a:t>
            </a:r>
          </a:p>
          <a:p>
            <a:pPr algn="l"/>
            <a:endParaRPr lang="it-IT" sz="1800" b="1" i="0" u="none" strike="noStrike" baseline="0" dirty="0">
              <a:latin typeface="TrebuchetMS-Bold"/>
            </a:endParaRP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fondamentale per consentire allo Stato o alla Regione di</a:t>
            </a: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stanziare una somma congrua per il ripristino delle strutture</a:t>
            </a: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danneggiate dall'evento e per l'eventuale erogazione di</a:t>
            </a: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contributi a fondo perduto a favore dei cittadini o delle imprese</a:t>
            </a:r>
          </a:p>
          <a:p>
            <a:pPr algn="l"/>
            <a:r>
              <a:rPr lang="it-IT" dirty="0">
                <a:latin typeface="TrebuchetMS"/>
              </a:rPr>
              <a:t>d</a:t>
            </a:r>
            <a:r>
              <a:rPr lang="it-IT" sz="1800" b="0" i="0" u="none" strike="noStrike" baseline="0" dirty="0">
                <a:latin typeface="TrebuchetMS"/>
              </a:rPr>
              <a:t>anneggiate</a:t>
            </a:r>
          </a:p>
          <a:p>
            <a:pPr algn="l"/>
            <a:endParaRPr lang="it-IT" sz="1800" b="0" i="0" u="none" strike="noStrike" baseline="0" dirty="0">
              <a:latin typeface="TrebuchetMS"/>
            </a:endParaRP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Per rendere più veloci e semplificate le operazioni di</a:t>
            </a: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rilevamento dei danni è opportuno che queste vengano</a:t>
            </a: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svolte dai tecnici comunali per la loro profonda</a:t>
            </a: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conoscenza del territorio; esistono procedure standard</a:t>
            </a: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e una serie di schede a supporto (censimento danni</a:t>
            </a: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nazionali/ Regione Lombardia)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67440B-C26E-10C3-72B9-1E219FA36757}"/>
              </a:ext>
            </a:extLst>
          </p:cNvPr>
          <p:cNvSpPr txBox="1"/>
          <p:nvPr/>
        </p:nvSpPr>
        <p:spPr>
          <a:xfrm>
            <a:off x="721217" y="2601532"/>
            <a:ext cx="4237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/>
              <a:t>IL POST EMERGENZA</a:t>
            </a:r>
          </a:p>
        </p:txBody>
      </p:sp>
    </p:spTree>
    <p:extLst>
      <p:ext uri="{BB962C8B-B14F-4D97-AF65-F5344CB8AC3E}">
        <p14:creationId xmlns:p14="http://schemas.microsoft.com/office/powerpoint/2010/main" val="143829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207D00-531D-7AF9-D60D-1C2752F05C56}"/>
              </a:ext>
            </a:extLst>
          </p:cNvPr>
          <p:cNvSpPr txBox="1"/>
          <p:nvPr/>
        </p:nvSpPr>
        <p:spPr>
          <a:xfrm>
            <a:off x="486178" y="2153228"/>
            <a:ext cx="60981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u="none" strike="noStrike" baseline="0" dirty="0">
                <a:latin typeface="TrebuchetMS-Bold"/>
              </a:rPr>
              <a:t>La formazione è un’attività fondamentale per la prevenzione e la preparazione ad una possibile emergenza.</a:t>
            </a:r>
          </a:p>
          <a:p>
            <a:pPr algn="l"/>
            <a:endParaRPr lang="it-IT" sz="2400" b="1" i="0" u="none" strike="noStrike" baseline="0" dirty="0">
              <a:latin typeface="TrebuchetMS-Bold"/>
            </a:endParaRP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A questo proposito esistono enti come la Scuola Superiore di Protezione Civile (SSPC) che propongono un’ampia offerta formativa in considerazione dei ruoli e delle competenze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tecnico-specialistiche necessarie per operare nell’ambito di Protezione civile.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8BDF6E-CEB5-E19A-0707-3A74FA1BCC4D}"/>
              </a:ext>
            </a:extLst>
          </p:cNvPr>
          <p:cNvSpPr txBox="1"/>
          <p:nvPr/>
        </p:nvSpPr>
        <p:spPr>
          <a:xfrm>
            <a:off x="7015766" y="2610049"/>
            <a:ext cx="60981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i="0" u="none" strike="noStrike" baseline="0" dirty="0">
                <a:latin typeface="TrebuchetMS-Bold"/>
              </a:rPr>
              <a:t>Prevenzione e preparazione all’emergenza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080323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32FD2F-372B-08A7-C9FA-A847533A7063}"/>
              </a:ext>
            </a:extLst>
          </p:cNvPr>
          <p:cNvSpPr txBox="1"/>
          <p:nvPr/>
        </p:nvSpPr>
        <p:spPr>
          <a:xfrm>
            <a:off x="1631859" y="3429000"/>
            <a:ext cx="8928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i="0" u="none" strike="noStrike" baseline="0" dirty="0">
                <a:latin typeface="TrebuchetMS-Bold"/>
              </a:rPr>
              <a:t>3. IL RUOLO DEL CITTADINO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2882936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407ED2-7A17-9932-B52E-04274FAB6E8B}"/>
              </a:ext>
            </a:extLst>
          </p:cNvPr>
          <p:cNvSpPr txBox="1"/>
          <p:nvPr/>
        </p:nvSpPr>
        <p:spPr>
          <a:xfrm>
            <a:off x="1226175" y="1772671"/>
            <a:ext cx="9739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i="0" u="none" strike="noStrike" baseline="0" dirty="0">
                <a:latin typeface="TrebuchetMS-Bold"/>
              </a:rPr>
              <a:t>IO CITTADINO …… vittima?</a:t>
            </a:r>
            <a:endParaRPr lang="it-IT" sz="5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2AC63BA-8218-3F41-E08A-59B2D4C63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97" y="2869583"/>
            <a:ext cx="5198388" cy="39884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BCA426C-0323-5EDC-052B-17F05AA61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550" y="2869582"/>
            <a:ext cx="6308951" cy="398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216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AF139C8-7B00-FDFD-E995-200C4603B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670" y="4325675"/>
            <a:ext cx="4852657" cy="24897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14BD7D5-A6F3-9A2A-7ED5-673CE69FB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475" y="2829208"/>
            <a:ext cx="3983525" cy="40287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B54A322-5115-F16A-52F3-FB3FE5F2E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35" y="4331509"/>
            <a:ext cx="3762315" cy="12893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1B53E5E-891D-9B46-FE7E-293F133D5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96" y="5620895"/>
            <a:ext cx="1665838" cy="123127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33BAF80-43C2-3E39-DCCD-EB62C980FCD4}"/>
              </a:ext>
            </a:extLst>
          </p:cNvPr>
          <p:cNvSpPr txBox="1"/>
          <p:nvPr/>
        </p:nvSpPr>
        <p:spPr>
          <a:xfrm>
            <a:off x="267235" y="2829208"/>
            <a:ext cx="9752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u="none" strike="noStrike" baseline="0" dirty="0">
                <a:latin typeface="TrebuchetMS-Bold"/>
              </a:rPr>
              <a:t>Informato e formato nel saper riconoscere i pericoli e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nell’ auto-protezione facendo in modo che ognuno sappia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come comportarsi nelle </a:t>
            </a:r>
            <a:r>
              <a:rPr lang="it-IT" sz="2400" b="1" dirty="0">
                <a:latin typeface="TrebuchetMS-Bold"/>
              </a:rPr>
              <a:t>s</a:t>
            </a:r>
            <a:r>
              <a:rPr lang="it-IT" sz="2400" b="1" i="0" u="none" strike="noStrike" baseline="0" dirty="0">
                <a:latin typeface="TrebuchetMS-Bold"/>
              </a:rPr>
              <a:t>ituazioni critiche</a:t>
            </a:r>
            <a:endParaRPr lang="it-IT" sz="24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114FDA2-837F-3F8A-42AE-B595A47A1A32}"/>
              </a:ext>
            </a:extLst>
          </p:cNvPr>
          <p:cNvSpPr txBox="1"/>
          <p:nvPr/>
        </p:nvSpPr>
        <p:spPr>
          <a:xfrm>
            <a:off x="389453" y="1790616"/>
            <a:ext cx="114130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i="0" u="none" strike="noStrike" baseline="0" dirty="0">
                <a:latin typeface="TrebuchetMS-Bold"/>
              </a:rPr>
              <a:t>IO CITTADINO …… AUTOPROTETTO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37291450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718EE35-D1F6-2A9E-1962-E28137B7E013}"/>
              </a:ext>
            </a:extLst>
          </p:cNvPr>
          <p:cNvSpPr txBox="1"/>
          <p:nvPr/>
        </p:nvSpPr>
        <p:spPr>
          <a:xfrm>
            <a:off x="5984551" y="2145029"/>
            <a:ext cx="60982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u="none" strike="noStrike" baseline="0">
                <a:latin typeface="TrebuchetMS-Bold"/>
              </a:rPr>
              <a:t>La prima forma di difesa per il cittadino è</a:t>
            </a:r>
          </a:p>
          <a:p>
            <a:pPr algn="l"/>
            <a:r>
              <a:rPr lang="it-IT" sz="2400" b="1" i="0" u="none" strike="noStrike" baseline="0">
                <a:latin typeface="TrebuchetMS-Bold"/>
              </a:rPr>
              <a:t>l’autoprotezione, ovvero conoscere come</a:t>
            </a:r>
          </a:p>
          <a:p>
            <a:pPr algn="l"/>
            <a:r>
              <a:rPr lang="it-IT" sz="2400" b="1" i="0" u="none" strike="noStrike" baseline="0">
                <a:latin typeface="TrebuchetMS-Bold"/>
              </a:rPr>
              <a:t>comportarsi in caso di :</a:t>
            </a:r>
          </a:p>
          <a:p>
            <a:pPr algn="l"/>
            <a:r>
              <a:rPr lang="it-IT" sz="2400" b="0" i="0" u="none" strike="noStrike" baseline="0">
                <a:latin typeface="Wingdings-Regular"/>
              </a:rPr>
              <a:t>➢ </a:t>
            </a:r>
            <a:r>
              <a:rPr lang="it-IT" sz="2400" b="1" i="0" u="none" strike="noStrike" baseline="0">
                <a:latin typeface="TrebuchetMS-Bold"/>
              </a:rPr>
              <a:t>Esondazione / Alluvione</a:t>
            </a:r>
          </a:p>
          <a:p>
            <a:pPr algn="l"/>
            <a:r>
              <a:rPr lang="it-IT" sz="2400" b="0" i="0" u="none" strike="noStrike" baseline="0">
                <a:latin typeface="Wingdings-Regular"/>
              </a:rPr>
              <a:t>➢ </a:t>
            </a:r>
            <a:r>
              <a:rPr lang="it-IT" sz="2400" b="1" i="0" u="none" strike="noStrike" baseline="0">
                <a:latin typeface="TrebuchetMS-Bold"/>
              </a:rPr>
              <a:t>Frana</a:t>
            </a:r>
          </a:p>
          <a:p>
            <a:pPr algn="l"/>
            <a:r>
              <a:rPr lang="it-IT" sz="2400" b="0" i="0" u="none" strike="noStrike" baseline="0">
                <a:latin typeface="Wingdings-Regular"/>
              </a:rPr>
              <a:t>➢ </a:t>
            </a:r>
            <a:r>
              <a:rPr lang="it-IT" sz="2400" b="0" i="0" u="none" strike="noStrike" baseline="0">
                <a:latin typeface="TrebuchetMS"/>
              </a:rPr>
              <a:t>Terremoto</a:t>
            </a:r>
          </a:p>
          <a:p>
            <a:pPr algn="l"/>
            <a:r>
              <a:rPr lang="it-IT" sz="2400" b="0" i="0" u="none" strike="noStrike" baseline="0">
                <a:latin typeface="Wingdings-Regular"/>
              </a:rPr>
              <a:t>➢ </a:t>
            </a:r>
            <a:r>
              <a:rPr lang="it-IT" sz="2400" b="0" i="0" u="none" strike="noStrike" baseline="0">
                <a:latin typeface="TrebuchetMS"/>
              </a:rPr>
              <a:t>Nube tossica</a:t>
            </a:r>
          </a:p>
          <a:p>
            <a:pPr algn="l"/>
            <a:r>
              <a:rPr lang="it-IT" sz="2400" b="0" i="0" u="none" strike="noStrike" baseline="0">
                <a:latin typeface="Wingdings-Regular"/>
              </a:rPr>
              <a:t>➢ </a:t>
            </a:r>
            <a:r>
              <a:rPr lang="it-IT" sz="2400" b="0" i="0" u="none" strike="noStrike" baseline="0">
                <a:latin typeface="TrebuchetMS"/>
              </a:rPr>
              <a:t>Sversamento di prodotto pericoloso</a:t>
            </a:r>
          </a:p>
          <a:p>
            <a:pPr algn="l"/>
            <a:r>
              <a:rPr lang="it-IT" sz="2400" b="0" i="0" u="none" strike="noStrike" baseline="0">
                <a:latin typeface="Wingdings-Regular"/>
              </a:rPr>
              <a:t>➢ </a:t>
            </a:r>
            <a:r>
              <a:rPr lang="it-IT" sz="2400" b="0" i="0" u="none" strike="noStrike" baseline="0">
                <a:latin typeface="TrebuchetMS"/>
              </a:rPr>
              <a:t>Fuga di gas</a:t>
            </a:r>
          </a:p>
          <a:p>
            <a:pPr algn="l"/>
            <a:r>
              <a:rPr lang="it-IT" sz="2400" b="0" i="0" u="none" strike="noStrike" baseline="0">
                <a:latin typeface="Wingdings-Regular"/>
              </a:rPr>
              <a:t>➢ </a:t>
            </a:r>
            <a:r>
              <a:rPr lang="it-IT" sz="2400" b="1" i="0" u="none" strike="noStrike" baseline="0">
                <a:latin typeface="TrebuchetMS-Bold"/>
              </a:rPr>
              <a:t>Incendio</a:t>
            </a:r>
          </a:p>
          <a:p>
            <a:pPr algn="l"/>
            <a:r>
              <a:rPr lang="it-IT" sz="2400" b="0" i="0" u="none" strike="noStrike" baseline="0">
                <a:latin typeface="Wingdings-Regular"/>
              </a:rPr>
              <a:t>➢ </a:t>
            </a:r>
            <a:r>
              <a:rPr lang="it-IT" sz="2400" b="1" i="0" u="none" strike="noStrike" baseline="0">
                <a:latin typeface="TrebuchetMS-Bold"/>
              </a:rPr>
              <a:t>Incendio Boschivo</a:t>
            </a:r>
          </a:p>
          <a:p>
            <a:pPr algn="l"/>
            <a:r>
              <a:rPr lang="it-IT" sz="2400" b="0" i="0" u="none" strike="noStrike" baseline="0">
                <a:latin typeface="Wingdings-Regular"/>
              </a:rPr>
              <a:t>➢ </a:t>
            </a:r>
            <a:r>
              <a:rPr lang="it-IT" sz="2400" b="0" i="0" u="none" strike="noStrike" baseline="0">
                <a:latin typeface="TrebuchetMS"/>
              </a:rPr>
              <a:t>Emergenze radiologiche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83FA14-F263-F73C-58D5-1E9C64DE4B50}"/>
              </a:ext>
            </a:extLst>
          </p:cNvPr>
          <p:cNvSpPr txBox="1"/>
          <p:nvPr/>
        </p:nvSpPr>
        <p:spPr>
          <a:xfrm>
            <a:off x="521074" y="3530023"/>
            <a:ext cx="6098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5400" b="1" i="0" u="none" strike="noStrike" baseline="0" dirty="0">
                <a:latin typeface="TrebuchetMS-Bold"/>
              </a:rPr>
              <a:t>IO CITTADINO ……</a:t>
            </a:r>
          </a:p>
          <a:p>
            <a:pPr algn="l"/>
            <a:r>
              <a:rPr lang="it-IT" sz="5400" b="1" i="0" u="none" strike="noStrike" baseline="0" dirty="0">
                <a:latin typeface="TrebuchetMS-Bold"/>
              </a:rPr>
              <a:t>AUTOPROTETTO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899442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F2E1EE-464D-A07A-5E87-E510828E48A2}"/>
              </a:ext>
            </a:extLst>
          </p:cNvPr>
          <p:cNvSpPr txBox="1"/>
          <p:nvPr/>
        </p:nvSpPr>
        <p:spPr>
          <a:xfrm>
            <a:off x="1591234" y="1962429"/>
            <a:ext cx="900952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200" b="1" i="0" u="none" strike="noStrike" baseline="0" dirty="0">
                <a:latin typeface="TrebuchetMS-Bold"/>
              </a:rPr>
              <a:t>Rischio idrogeologico</a:t>
            </a:r>
          </a:p>
          <a:p>
            <a:pPr algn="l"/>
            <a:r>
              <a:rPr lang="it-IT" sz="3200" b="1" i="0" u="none" strike="noStrike" baseline="0" dirty="0">
                <a:latin typeface="TrebuchetMS-Bold"/>
              </a:rPr>
              <a:t>Cosa fare in caso di Esondazione / Alluvione</a:t>
            </a:r>
          </a:p>
          <a:p>
            <a:pPr algn="l"/>
            <a:endParaRPr lang="it-IT" sz="1400" b="1" i="0" u="none" strike="noStrike" baseline="0" dirty="0">
              <a:latin typeface="TrebuchetMS-Bold"/>
            </a:endParaRP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è importante conoscere quali sono le alluvioni tipiche del tuo territorio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se ci sono state alluvioni in passato è probabile che ci saranno anche in futuro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in alcuni casi è difficile stabilire con precisione dove e quando si verificheranno le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alluvioni e potresti non essere allertato in tempo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</a:t>
            </a:r>
            <a:r>
              <a:rPr lang="it-IT" sz="1800" b="0" i="0" u="none" strike="noStrike" baseline="0" dirty="0">
                <a:latin typeface="ArialMT"/>
              </a:rPr>
              <a:t>l’acqua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può salire improvvisamente, anche di uno o due metri in pochi minuti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alcuni luoghi si allagano prima di altri. In casa, le aree più pericolose sono le cantine,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i piani seminterrati e i piani terra;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</a:t>
            </a:r>
            <a:r>
              <a:rPr lang="it-IT" sz="1800" b="0" i="0" u="none" strike="noStrike" baseline="0" dirty="0">
                <a:latin typeface="ArialMT"/>
              </a:rPr>
              <a:t>all’aperto,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sono più a rischio i sottopassi, i tratti vicini agli argini e ai ponti, le strade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con forte pendenza e in generale tutte le zone più basse rispetto al territorio circostante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la forza </a:t>
            </a:r>
            <a:r>
              <a:rPr lang="it-IT" sz="1800" b="0" i="0" u="none" strike="noStrike" baseline="0" dirty="0">
                <a:latin typeface="ArialMT"/>
              </a:rPr>
              <a:t>dell’acqua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può danneggiare anche gli edifici e le infrastrutture (ponti,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terrapieni, argini) e quelli più vulnerabili potrebbero cedere o crollare improvvisamente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07929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54A276-0D42-F16E-9404-1F41E790CB05}"/>
              </a:ext>
            </a:extLst>
          </p:cNvPr>
          <p:cNvSpPr txBox="1"/>
          <p:nvPr/>
        </p:nvSpPr>
        <p:spPr>
          <a:xfrm>
            <a:off x="1705533" y="2294414"/>
            <a:ext cx="878093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 i="0" u="none" strike="noStrike" baseline="0" dirty="0">
                <a:latin typeface="Arial" panose="020B0604020202020204" pitchFamily="34" charset="0"/>
              </a:rPr>
              <a:t>Anche tu, con semplici azioni, puoi contribuire a ridurre il rischio alluvione.</a:t>
            </a:r>
          </a:p>
          <a:p>
            <a:pPr algn="l"/>
            <a:endParaRPr lang="it-IT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Rispetta </a:t>
            </a:r>
            <a:r>
              <a:rPr lang="it-IT" sz="1800" b="0" i="0" u="none" strike="noStrike" baseline="0" dirty="0">
                <a:latin typeface="ArialMT"/>
              </a:rPr>
              <a:t>l’ambiente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e se vedi rifiuti ingombranti abbandonati, tombini intasati, corsi</a:t>
            </a:r>
          </a:p>
          <a:p>
            <a:pPr algn="l"/>
            <a:r>
              <a:rPr lang="it-IT" sz="1800" b="0" i="0" u="none" strike="noStrike" baseline="0" dirty="0">
                <a:latin typeface="ArialMT"/>
              </a:rPr>
              <a:t>d’acqua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parzialmente ostruiti ecc. segnalalo al Comune.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Individua gli strumenti per diramare </a:t>
            </a:r>
            <a:r>
              <a:rPr lang="it-IT" sz="1800" b="0" i="0" u="none" strike="noStrike" baseline="0" dirty="0">
                <a:latin typeface="ArialMT"/>
              </a:rPr>
              <a:t>l’allerta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e tieniti costantemente informato.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Se nella tua famiglia ci sono persone che hanno bisogno di particolare assistenza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verifica che nel Piano di emergenza comunale siano previste misure specifiche.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Evita di conservare beni di valore in cantina o al piano </a:t>
            </a:r>
            <a:r>
              <a:rPr lang="it-IT" b="0" i="0" u="none" strike="noStrike" baseline="0" dirty="0">
                <a:latin typeface="Arial" panose="020B0604020202020204" pitchFamily="34" charset="0"/>
              </a:rPr>
              <a:t>seminterrato.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Assicurati che in caso di necessità sia agevole raggiungere rapidamente i piani più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alti del tuo edificio.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Tieni in casa copia dei documenti, una cassetta di pronto soccorso, una scorta </a:t>
            </a:r>
            <a:r>
              <a:rPr lang="it-IT" sz="1800" b="0" i="0" u="none" strike="noStrike" baseline="0" dirty="0">
                <a:latin typeface="ArialMT"/>
              </a:rPr>
              <a:t>d’acqua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potabile, una torcia elettrica, una radio a pile e assicurati che ognuno sappia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dove siano.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21189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D8E7A8-95AD-D47E-0F81-E3C2E3FAC77D}"/>
              </a:ext>
            </a:extLst>
          </p:cNvPr>
          <p:cNvSpPr txBox="1"/>
          <p:nvPr/>
        </p:nvSpPr>
        <p:spPr>
          <a:xfrm>
            <a:off x="2147606" y="2153228"/>
            <a:ext cx="7896785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b="1" i="0" u="none" strike="noStrike" baseline="0" dirty="0">
                <a:latin typeface="TrebuchetMS-Bold"/>
              </a:rPr>
              <a:t>Rischio idrogeologico</a:t>
            </a:r>
          </a:p>
          <a:p>
            <a:pPr algn="l"/>
            <a:r>
              <a:rPr lang="it-IT" sz="3600" b="1" i="0" u="none" strike="noStrike" baseline="0" dirty="0">
                <a:latin typeface="TrebuchetMS-Bold"/>
              </a:rPr>
              <a:t>Cosa fare in caso di Frana</a:t>
            </a:r>
          </a:p>
          <a:p>
            <a:pPr algn="l"/>
            <a:endParaRPr lang="it-IT" sz="1400" b="1" i="0" u="none" strike="noStrike" baseline="0" dirty="0">
              <a:latin typeface="TrebuchetMS-Bold"/>
            </a:endParaRP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Ascolta la radio, cerca su internet o guarda la televisione per sapere se sono   stati emessi avvisi di condizioni meteorologiche avverse o di allerte di protezione civile.   Anche durante e dopo </a:t>
            </a:r>
            <a:r>
              <a:rPr lang="it-IT" sz="1800" b="0" i="0" u="none" strike="noStrike" baseline="0" dirty="0">
                <a:latin typeface="ArialMT"/>
              </a:rPr>
              <a:t>l’evento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è importante ascoltare la radio o guardare la televisione per conoscere </a:t>
            </a:r>
            <a:r>
              <a:rPr lang="it-IT" sz="1800" b="0" i="0" u="none" strike="noStrike" baseline="0" dirty="0">
                <a:latin typeface="ArialMT"/>
              </a:rPr>
              <a:t>l’evoluzione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degli eventi.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Ricorda che in caso di frana non ci sono case o muri che possano arrestarla.   Soltanto un luogo più elevato ti può dare sicurezza. Spesso le frane si muovono in modo repentino, come le colate di fango: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evita di transitare nei pressi di aree già sottoposte a movimenti del terreno, in particolar modo durante temporali o piogge violente.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4775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F38B18A-7FB8-4EC0-A7F9-C371F92E6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" y="90379"/>
            <a:ext cx="11973582" cy="1609483"/>
          </a:xfrm>
          <a:prstGeom prst="rect">
            <a:avLst/>
          </a:prstGeo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EFF74A2-11B3-4458-BC38-46E1C4C64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639" y="1825625"/>
            <a:ext cx="8216721" cy="494199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PROTEZIONE CIVILE EUROPEA</a:t>
            </a:r>
          </a:p>
          <a:p>
            <a:pPr marL="0" indent="0" algn="ctr">
              <a:buNone/>
            </a:pP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A </a:t>
            </a:r>
            <a:r>
              <a:rPr lang="it-IT" sz="1800" b="1" i="1" u="none" strike="noStrike" baseline="0" dirty="0">
                <a:solidFill>
                  <a:srgbClr val="00B150"/>
                </a:solidFill>
                <a:latin typeface="Trebuchet-BoldItalic"/>
              </a:rPr>
              <a:t>livello europeo </a:t>
            </a: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la Protezione civile è incardinata nella Direzione Generale Aiuti</a:t>
            </a:r>
          </a:p>
          <a:p>
            <a:pPr marL="0" indent="0">
              <a:buNone/>
            </a:pP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     Umanitari e Protezione Civile </a:t>
            </a:r>
            <a:r>
              <a:rPr lang="it-IT" sz="1800" b="1" i="1" u="none" strike="noStrike" baseline="0" dirty="0">
                <a:solidFill>
                  <a:srgbClr val="97D241"/>
                </a:solidFill>
                <a:latin typeface="Trebuchet-BoldItalic"/>
              </a:rPr>
              <a:t>(ECHO </a:t>
            </a:r>
            <a:r>
              <a:rPr lang="it-IT" sz="1800" b="1" i="1" u="none" strike="noStrike" baseline="0" dirty="0" err="1">
                <a:solidFill>
                  <a:srgbClr val="97D241"/>
                </a:solidFill>
                <a:latin typeface="Trebuchet-BoldItalic"/>
              </a:rPr>
              <a:t>European</a:t>
            </a:r>
            <a:r>
              <a:rPr lang="it-IT" sz="1800" b="1" i="1" u="none" strike="noStrike" baseline="0" dirty="0">
                <a:solidFill>
                  <a:srgbClr val="97D241"/>
                </a:solidFill>
                <a:latin typeface="Trebuchet-BoldItalic"/>
              </a:rPr>
              <a:t> Commission - </a:t>
            </a:r>
            <a:r>
              <a:rPr lang="it-IT" sz="1800" b="1" i="1" u="none" strike="noStrike" baseline="0" dirty="0" err="1">
                <a:solidFill>
                  <a:srgbClr val="97D241"/>
                </a:solidFill>
                <a:latin typeface="Trebuchet-BoldItalic"/>
              </a:rPr>
              <a:t>Humanitarian</a:t>
            </a:r>
            <a:r>
              <a:rPr lang="it-IT" sz="1800" b="1" i="1" u="none" strike="noStrike" baseline="0" dirty="0">
                <a:solidFill>
                  <a:srgbClr val="97D241"/>
                </a:solidFill>
                <a:latin typeface="Trebuchet-BoldItalic"/>
              </a:rPr>
              <a:t> </a:t>
            </a:r>
            <a:r>
              <a:rPr lang="it-IT" sz="1800" b="1" i="1" u="none" strike="noStrike" baseline="0" dirty="0" err="1">
                <a:solidFill>
                  <a:srgbClr val="97D241"/>
                </a:solidFill>
                <a:latin typeface="Trebuchet-BoldItalic"/>
              </a:rPr>
              <a:t>Aid</a:t>
            </a:r>
            <a:r>
              <a:rPr lang="it-IT" sz="1800" b="1" i="1" u="none" strike="noStrike" baseline="0" dirty="0">
                <a:solidFill>
                  <a:srgbClr val="97D241"/>
                </a:solidFill>
                <a:latin typeface="Trebuchet-BoldItalic"/>
              </a:rPr>
              <a:t> &amp;</a:t>
            </a:r>
          </a:p>
          <a:p>
            <a:pPr marL="0" indent="0">
              <a:buNone/>
            </a:pPr>
            <a:r>
              <a:rPr lang="it-IT" sz="1800" b="1" i="1" u="none" strike="noStrike" baseline="0" dirty="0">
                <a:solidFill>
                  <a:srgbClr val="97D241"/>
                </a:solidFill>
                <a:latin typeface="Trebuchet-BoldItalic"/>
              </a:rPr>
              <a:t>     </a:t>
            </a:r>
            <a:r>
              <a:rPr lang="it-IT" sz="1800" b="1" i="1" u="none" strike="noStrike" baseline="0" dirty="0" err="1">
                <a:solidFill>
                  <a:srgbClr val="97D241"/>
                </a:solidFill>
                <a:latin typeface="Trebuchet-BoldItalic"/>
              </a:rPr>
              <a:t>Civil</a:t>
            </a:r>
            <a:r>
              <a:rPr lang="it-IT" sz="1800" b="1" i="1" u="none" strike="noStrike" baseline="0" dirty="0">
                <a:solidFill>
                  <a:srgbClr val="97D241"/>
                </a:solidFill>
                <a:latin typeface="Trebuchet-BoldItalic"/>
              </a:rPr>
              <a:t> </a:t>
            </a:r>
            <a:r>
              <a:rPr lang="it-IT" sz="1800" b="1" i="1" u="none" strike="noStrike" baseline="0" dirty="0" err="1">
                <a:solidFill>
                  <a:srgbClr val="97D241"/>
                </a:solidFill>
                <a:latin typeface="Trebuchet-BoldItalic"/>
              </a:rPr>
              <a:t>Protection</a:t>
            </a: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) della Commissione europea ed è articolata in </a:t>
            </a:r>
            <a:r>
              <a:rPr lang="it-IT" sz="1800" b="1" i="1" u="none" strike="noStrike" baseline="0" dirty="0">
                <a:solidFill>
                  <a:srgbClr val="00B150"/>
                </a:solidFill>
                <a:latin typeface="Trebuchet-BoldItalic"/>
              </a:rPr>
              <a:t>due unità</a:t>
            </a: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:</a:t>
            </a:r>
          </a:p>
          <a:p>
            <a:endParaRPr lang="it-IT" sz="1800" b="0" i="1" u="none" strike="noStrike" baseline="0" dirty="0">
              <a:solidFill>
                <a:srgbClr val="404040"/>
              </a:solidFill>
              <a:latin typeface="TrebuchetMS-Italic"/>
            </a:endParaRPr>
          </a:p>
          <a:p>
            <a:r>
              <a:rPr lang="it-IT" sz="1800" b="1" i="1" u="none" strike="noStrike" baseline="0" dirty="0">
                <a:solidFill>
                  <a:srgbClr val="00B150"/>
                </a:solidFill>
                <a:latin typeface="Trebuchet-BoldItalic"/>
              </a:rPr>
              <a:t>1. Protezione civile – Risposta alle Emergenze: </a:t>
            </a: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questa unità si occupa di risposta</a:t>
            </a:r>
          </a:p>
          <a:p>
            <a:pPr marL="0" indent="0">
              <a:buNone/>
            </a:pP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      e cooperazione internazionale, include il Centro di Coordinamento della Risposta</a:t>
            </a:r>
          </a:p>
          <a:p>
            <a:pPr marL="0" indent="0">
              <a:buNone/>
            </a:pP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      all'Emergenza – </a:t>
            </a:r>
            <a:r>
              <a:rPr lang="it-IT" sz="1800" b="0" i="1" u="none" strike="noStrike" baseline="0" dirty="0" err="1">
                <a:solidFill>
                  <a:srgbClr val="404040"/>
                </a:solidFill>
                <a:latin typeface="TrebuchetMS-Italic"/>
              </a:rPr>
              <a:t>Ercc</a:t>
            </a: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. E’ responsabile della gestione delle operazioni dell'</a:t>
            </a:r>
            <a:r>
              <a:rPr lang="it-IT" sz="1800" b="0" i="1" u="none" strike="noStrike" baseline="0" dirty="0" err="1">
                <a:solidFill>
                  <a:srgbClr val="404040"/>
                </a:solidFill>
                <a:latin typeface="TrebuchetMS-Italic"/>
              </a:rPr>
              <a:t>Ercc</a:t>
            </a: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, del</a:t>
            </a:r>
          </a:p>
          <a:p>
            <a:pPr marL="0" indent="0">
              <a:buNone/>
            </a:pPr>
            <a:r>
              <a:rPr lang="en-US" sz="1800" b="0" i="1" u="none" strike="noStrike" baseline="0" dirty="0">
                <a:solidFill>
                  <a:srgbClr val="404040"/>
                </a:solidFill>
                <a:latin typeface="TrebuchetMS-Italic"/>
              </a:rPr>
              <a:t>     CECIS (Common Emergency Communication and Information System) </a:t>
            </a:r>
            <a:r>
              <a:rPr lang="en-US" sz="1800" b="0" i="1" u="none" strike="noStrike" baseline="0" dirty="0" err="1">
                <a:solidFill>
                  <a:srgbClr val="404040"/>
                </a:solidFill>
                <a:latin typeface="TrebuchetMS-Italic"/>
              </a:rPr>
              <a:t>delle</a:t>
            </a:r>
            <a:r>
              <a:rPr lang="en-US" sz="1800" b="0" i="1" u="none" strike="noStrike" baseline="0" dirty="0">
                <a:solidFill>
                  <a:srgbClr val="404040"/>
                </a:solidFill>
                <a:latin typeface="TrebuchetMS-Italic"/>
              </a:rPr>
              <a:t> </a:t>
            </a:r>
            <a:r>
              <a:rPr lang="en-US" sz="1800" b="0" i="1" u="none" strike="noStrike" baseline="0" dirty="0" err="1">
                <a:solidFill>
                  <a:srgbClr val="404040"/>
                </a:solidFill>
                <a:latin typeface="TrebuchetMS-Italic"/>
              </a:rPr>
              <a:t>missioni</a:t>
            </a:r>
            <a:endParaRPr lang="en-US" sz="1800" b="0" i="1" u="none" strike="noStrike" baseline="0" dirty="0">
              <a:solidFill>
                <a:srgbClr val="404040"/>
              </a:solidFill>
              <a:latin typeface="TrebuchetMS-Italic"/>
            </a:endParaRPr>
          </a:p>
          <a:p>
            <a:pPr marL="0" indent="0">
              <a:buNone/>
            </a:pP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     degli esperti, della predisposizione dei trasporti, delle azioni di allerta rapida e</a:t>
            </a:r>
          </a:p>
          <a:p>
            <a:pPr marL="0" indent="0">
              <a:buNone/>
            </a:pP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     monitoraggio, dell’approccio modulare.</a:t>
            </a:r>
          </a:p>
          <a:p>
            <a:r>
              <a:rPr lang="it-IT" sz="1800" b="1" i="1" u="none" strike="noStrike" baseline="0" dirty="0">
                <a:solidFill>
                  <a:srgbClr val="00B150"/>
                </a:solidFill>
                <a:latin typeface="Trebuchet-BoldItalic"/>
              </a:rPr>
              <a:t>2. Protezione civile – Policy, Prevenzione, Preparazione, Mitigazione del</a:t>
            </a:r>
          </a:p>
          <a:p>
            <a:pPr marL="0" indent="0">
              <a:buNone/>
            </a:pPr>
            <a:r>
              <a:rPr lang="it-IT" sz="1800" b="1" i="1" u="none" strike="noStrike" baseline="0" dirty="0">
                <a:solidFill>
                  <a:srgbClr val="00B150"/>
                </a:solidFill>
                <a:latin typeface="Trebuchet-BoldItalic"/>
              </a:rPr>
              <a:t>     Rischio: </a:t>
            </a: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questa unità, recentemente incardinata nell’area del rischio da disastro,</a:t>
            </a:r>
          </a:p>
          <a:p>
            <a:pPr marL="0" indent="0">
              <a:buNone/>
            </a:pPr>
            <a:r>
              <a:rPr lang="it-IT" sz="1800" b="0" i="1" u="none" strike="noStrike" baseline="0" dirty="0">
                <a:solidFill>
                  <a:srgbClr val="404040"/>
                </a:solidFill>
                <a:latin typeface="TrebuchetMS-Italic"/>
              </a:rPr>
              <a:t>     è responsabile dello sviluppo di un quadro comunitario per la prevenzione.</a:t>
            </a:r>
          </a:p>
          <a:p>
            <a:endParaRPr lang="it-IT" sz="1800" b="0" i="1" u="none" strike="noStrike" baseline="0" dirty="0">
              <a:solidFill>
                <a:srgbClr val="404040"/>
              </a:solidFill>
              <a:latin typeface="TrebuchetMS-Italic"/>
            </a:endParaRPr>
          </a:p>
          <a:p>
            <a:pPr marL="0" indent="0" algn="ctr">
              <a:buNone/>
            </a:pPr>
            <a:r>
              <a:rPr lang="pt-B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Fonte: http://www.protezionecivile.gov.it/jcms/it/view_dossier.wp?contentId=DOS231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AA64191-EC7D-4205-80C0-DE47EC11C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01" y="520183"/>
            <a:ext cx="579779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910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52BEF2-B092-D732-6A72-156ADC12976D}"/>
              </a:ext>
            </a:extLst>
          </p:cNvPr>
          <p:cNvSpPr txBox="1"/>
          <p:nvPr/>
        </p:nvSpPr>
        <p:spPr>
          <a:xfrm>
            <a:off x="673993" y="2153228"/>
            <a:ext cx="1084401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4800" b="1" i="0" u="none" strike="noStrike" baseline="0" dirty="0">
                <a:latin typeface="Arial" panose="020B0604020202020204" pitchFamily="34" charset="0"/>
              </a:rPr>
              <a:t>Prima</a:t>
            </a:r>
          </a:p>
          <a:p>
            <a:pPr algn="l"/>
            <a:endParaRPr lang="it-IT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Contatta il tuo Comune per sapere se nel territorio comunale sono presenti aree a rischio di frana;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Stando in condizioni di sicurezza, osserva il terreno nelle tue vicinanze per rilevare la presenza di piccole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frane o di piccole variazioni del terreno: in alcuni casi, piccole modifiche della morfologia possono essere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considerate precursori di eventi franosi; In alcuni casi, prima delle frane sono visibili sulle costruzioni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alcune lesioni e fratture; alcuni muri tendono a ruotare o traslare; Allontanati dai corsi </a:t>
            </a:r>
            <a:r>
              <a:rPr lang="it-IT" sz="1800" b="0" i="0" u="none" strike="noStrike" baseline="0" dirty="0">
                <a:latin typeface="ArialMT"/>
              </a:rPr>
              <a:t>d’acqua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o dai solchi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di torrenti nelle quali vi può essere la possibilità di scorrimento di colate rapide di fango.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752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9BC33A-C8D2-1312-B491-B8B088B18DEC}"/>
              </a:ext>
            </a:extLst>
          </p:cNvPr>
          <p:cNvSpPr txBox="1"/>
          <p:nvPr/>
        </p:nvSpPr>
        <p:spPr>
          <a:xfrm>
            <a:off x="618185" y="2578231"/>
            <a:ext cx="1095562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4800" b="1" i="0" u="none" strike="noStrike" baseline="0" dirty="0">
                <a:latin typeface="Arial" panose="020B0604020202020204" pitchFamily="34" charset="0"/>
              </a:rPr>
              <a:t>Durante</a:t>
            </a:r>
          </a:p>
          <a:p>
            <a:pPr algn="l"/>
            <a:endParaRPr lang="it-IT" sz="14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Se la frana viene verso di te o se è sotto di te, allontanati il più velocemente possibile, cercando di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raggiungere un posto più elevato o stabile; Se non è possibile scappare, rannicchiati il più possibile su te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stesso e proteggi la tua testa; Guarda sempre verso la frana facendo attenzione a pietre o ad altri oggetti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che, rimbalzando, ti potrebbero colpire; Non soffermarti sotto pali o tralicci: potrebbero crollare o cadere;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Non avvicinarti al ciglio di una frana perché è instabile; Se stai percorrendo una strada e ti imbatti in una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frana appena caduta, cerca di segnalare il pericolo alle altre automobili che potrebbero sopraggiungere.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94100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192945-7222-DB19-B6E0-FDB7413B2D0F}"/>
              </a:ext>
            </a:extLst>
          </p:cNvPr>
          <p:cNvSpPr txBox="1"/>
          <p:nvPr/>
        </p:nvSpPr>
        <p:spPr>
          <a:xfrm>
            <a:off x="775950" y="2153228"/>
            <a:ext cx="106400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4800" b="1" i="0" u="none" strike="noStrike" baseline="0" dirty="0">
                <a:latin typeface="Arial" panose="020B0604020202020204" pitchFamily="34" charset="0"/>
              </a:rPr>
              <a:t>Dopo</a:t>
            </a:r>
          </a:p>
          <a:p>
            <a:pPr algn="l"/>
            <a:endParaRPr lang="it-IT" sz="14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Controlla velocemente se ci sono feriti o persone intrappolate </a:t>
            </a:r>
            <a:r>
              <a:rPr lang="it-IT" sz="1800" b="0" i="0" u="none" strike="noStrike" baseline="0" dirty="0">
                <a:latin typeface="ArialMT"/>
              </a:rPr>
              <a:t>nell’area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in frana, senza entrarvi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direttamente. In questo caso, segnala la presenza di queste persone ai soccorritori; Subito dopo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allontanati </a:t>
            </a:r>
            <a:r>
              <a:rPr lang="it-IT" sz="1800" b="0" i="0" u="none" strike="noStrike" baseline="0" dirty="0">
                <a:latin typeface="ArialMT"/>
              </a:rPr>
              <a:t>dall’area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in frana. Può esservi il rischio di altri movimenti del terreno; Verifica se vi sono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persone che necessitano assistenza, in particolar modo bambini, anziani e persone disabili;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Le frane possono spesso provocare la rottura di linee elettriche, del gas e </a:t>
            </a:r>
            <a:r>
              <a:rPr lang="it-IT" sz="1800" b="0" i="0" u="none" strike="noStrike" baseline="0" dirty="0">
                <a:latin typeface="ArialMT"/>
              </a:rPr>
              <a:t>dell’acqua,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insieme</a:t>
            </a:r>
          </a:p>
          <a:p>
            <a:pPr algn="l"/>
            <a:r>
              <a:rPr lang="it-IT" sz="1800" b="0" i="0" u="none" strike="noStrike" baseline="0" dirty="0">
                <a:latin typeface="ArialMT"/>
              </a:rPr>
              <a:t>all’interruzione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di strade e ferrovie. Segnala eventuali interruzioni alle autorità competenti;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Nel caso di perdita di gas da un palazzo, non entrare per chiudere il rubinetto. Verifica se vi è un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interruttore generale fuori </a:t>
            </a:r>
            <a:r>
              <a:rPr lang="it-IT" sz="1800" b="0" i="0" u="none" strike="noStrike" baseline="0" dirty="0">
                <a:latin typeface="ArialMT"/>
              </a:rPr>
              <a:t>dall’abitazione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ed in questo caso chiudilo. Segnala questa notizia ai Vigili del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Fuoco o ad altro personale specializzato.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12197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4D3E04-668F-F358-DEB6-6230D7283269}"/>
              </a:ext>
            </a:extLst>
          </p:cNvPr>
          <p:cNvSpPr txBox="1"/>
          <p:nvPr/>
        </p:nvSpPr>
        <p:spPr>
          <a:xfrm>
            <a:off x="577402" y="1943828"/>
            <a:ext cx="11037193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4800" b="1" i="0" u="none" strike="noStrike" baseline="0" dirty="0">
                <a:latin typeface="TrebuchetMS-Bold"/>
              </a:rPr>
              <a:t>Rischio Incendio Boschivo</a:t>
            </a:r>
          </a:p>
          <a:p>
            <a:pPr algn="l"/>
            <a:endParaRPr lang="it-IT" sz="1400" b="1" i="0" u="none" strike="noStrike" baseline="0" dirty="0">
              <a:latin typeface="TrebuchetMS-Bold"/>
            </a:endParaRPr>
          </a:p>
          <a:p>
            <a:pPr algn="l"/>
            <a:r>
              <a:rPr lang="it-IT" sz="1800" b="1" i="0" u="none" strike="noStrike" baseline="0" dirty="0">
                <a:latin typeface="Arial" panose="020B0604020202020204" pitchFamily="34" charset="0"/>
              </a:rPr>
              <a:t>Come evitarlo</a:t>
            </a:r>
          </a:p>
          <a:p>
            <a:pPr algn="l"/>
            <a:endParaRPr lang="it-IT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Non gettare mozziconi di sigaretta o fiammiferi ancora accesi, possono incendiare l'erba secca;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Non accendere fuochi nel bosco. Usa solo le aree attrezzate. Non abbandonare mai il fuoco e prima di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andare via accertati che sia completamente spento;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Se devi parcheggiare </a:t>
            </a:r>
            <a:r>
              <a:rPr lang="it-IT" sz="1800" b="0" i="0" u="none" strike="noStrike" baseline="0" dirty="0">
                <a:latin typeface="ArialMT"/>
              </a:rPr>
              <a:t>l’auto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accertati che la marmitta non sia a contatto con l'erba secca. La marmitta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calda potrebbe incendiare facilmente </a:t>
            </a:r>
            <a:r>
              <a:rPr lang="it-IT" sz="1800" b="0" i="0" u="none" strike="noStrike" baseline="0" dirty="0">
                <a:latin typeface="ArialMT"/>
              </a:rPr>
              <a:t>l’erba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Non abbandonare i rifiuti nei boschi e nelle discariche abusive. Sono un pericoloso combustibile;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Non bruciare, senza le dovute misure di sicurezza, le stoppie, la paglia o altri residui agricoli. In pochi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minuti potrebbe sfuggirti il controllo del fuoco..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Non lanciare razzi, petardi, fuochi </a:t>
            </a:r>
            <a:r>
              <a:rPr lang="it-IT" sz="1800" b="0" i="0" u="none" strike="noStrike" baseline="0" dirty="0">
                <a:latin typeface="ArialMT"/>
              </a:rPr>
              <a:t>d’artificio,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lanterne cinesi ed in generale non usare fiamme libere che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possano raggiungere i boschi.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9174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1FDF2F-8316-4482-35E9-2D511AA3472F}"/>
              </a:ext>
            </a:extLst>
          </p:cNvPr>
          <p:cNvSpPr txBox="1"/>
          <p:nvPr/>
        </p:nvSpPr>
        <p:spPr>
          <a:xfrm>
            <a:off x="672790" y="2502922"/>
            <a:ext cx="108464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 i="0" u="none" strike="noStrike" baseline="0" dirty="0">
                <a:latin typeface="Arial" panose="020B0604020202020204" pitchFamily="34" charset="0"/>
              </a:rPr>
              <a:t>Quando </a:t>
            </a:r>
            <a:r>
              <a:rPr lang="it-IT" sz="1800" b="1" i="0" u="none" strike="noStrike" baseline="0" dirty="0">
                <a:latin typeface="Arial-BoldMT"/>
              </a:rPr>
              <a:t>l’incendio </a:t>
            </a:r>
            <a:r>
              <a:rPr lang="it-IT" sz="1800" b="1" i="0" u="none" strike="noStrike" baseline="0" dirty="0">
                <a:latin typeface="Arial" panose="020B0604020202020204" pitchFamily="34" charset="0"/>
              </a:rPr>
              <a:t>è in corso</a:t>
            </a:r>
          </a:p>
          <a:p>
            <a:pPr algn="l"/>
            <a:endParaRPr lang="it-IT" sz="1800" b="1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Se avvisti delle fiamme o anche solo del fumo telefona al numero unico di emergenza </a:t>
            </a:r>
            <a:r>
              <a:rPr lang="it-IT" sz="1800" b="1" i="0" u="none" strike="noStrike" baseline="0" dirty="0">
                <a:latin typeface="Arial" panose="020B0604020202020204" pitchFamily="34" charset="0"/>
              </a:rPr>
              <a:t>112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. Non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pensare che altri l'abbiano già fatto. Fornisci le indicazioni necessarie per localizzare l'incendio;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Cerca una via di fuga sicura: una strada o un corso d'acqua. Non fermarti in luoghi verso i quali soffia il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vento. Potresti rimanere imprigionato tra le fiamme e non avere più una via di fuga;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Stenditi a terra in un luogo dove non c'è vegetazione incendiabile. Il fumo tende a salire e in questo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modo eviti di respirarlo;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-Se non hai altra scelta, cerca di attraversare il fuoco dove è meno intenso per passare dalla parte già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bruciata. Ti porti così in un luogo sicuro;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- L'incendio non è uno spettacolo, non sostare lungo le strade. Intralceresti i soccorsi e le comunicazioni</a:t>
            </a:r>
          </a:p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necessarie per gestire </a:t>
            </a:r>
            <a:r>
              <a:rPr lang="it-IT" sz="1800" b="0" i="0" u="none" strike="noStrike" baseline="0" dirty="0">
                <a:latin typeface="ArialMT"/>
              </a:rPr>
              <a:t>l’emergenza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33780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6F41CD-8802-A7A0-766D-7356825E1DC6}"/>
              </a:ext>
            </a:extLst>
          </p:cNvPr>
          <p:cNvSpPr txBox="1"/>
          <p:nvPr/>
        </p:nvSpPr>
        <p:spPr>
          <a:xfrm>
            <a:off x="109209" y="1818244"/>
            <a:ext cx="609814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b="1" i="0" u="none" strike="noStrike" baseline="0" dirty="0">
                <a:latin typeface="TrebuchetMS-Bold"/>
              </a:rPr>
              <a:t>Comprendere e conoscere il</a:t>
            </a:r>
          </a:p>
          <a:p>
            <a:pPr algn="l"/>
            <a:r>
              <a:rPr lang="it-IT" sz="3600" b="1" i="0" u="none" strike="noStrike" baseline="0" dirty="0">
                <a:latin typeface="TrebuchetMS-Bold"/>
              </a:rPr>
              <a:t>significato delle allerte meteo</a:t>
            </a:r>
          </a:p>
          <a:p>
            <a:pPr algn="l"/>
            <a:endParaRPr lang="it-IT" sz="1400" b="1" i="0" u="none" strike="noStrike" baseline="0" dirty="0">
              <a:latin typeface="TrebuchetMS-Bold"/>
            </a:endParaRPr>
          </a:p>
          <a:p>
            <a:pPr algn="l"/>
            <a:r>
              <a:rPr lang="it-IT" sz="2000" b="0" i="0" u="none" strike="noStrike" baseline="0" dirty="0">
                <a:solidFill>
                  <a:srgbClr val="404040"/>
                </a:solidFill>
                <a:latin typeface="TrebuchetMS"/>
              </a:rPr>
              <a:t>Allerte meteo-avvisi di criticit</a:t>
            </a:r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à:</a:t>
            </a:r>
          </a:p>
          <a:p>
            <a:pPr algn="l"/>
            <a:r>
              <a:rPr lang="it-IT" sz="1400" b="0" i="0" u="none" strike="noStrike" baseline="0" dirty="0">
                <a:solidFill>
                  <a:srgbClr val="5FCCF0"/>
                </a:solidFill>
                <a:latin typeface="Wingdings-Regular"/>
              </a:rPr>
              <a:t>➢ </a:t>
            </a:r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Rischio Idrogeologico</a:t>
            </a:r>
          </a:p>
          <a:p>
            <a:pPr algn="l"/>
            <a:r>
              <a:rPr lang="it-IT" sz="1400" b="0" i="0" u="none" strike="noStrike" baseline="0" dirty="0">
                <a:solidFill>
                  <a:srgbClr val="5FCCF0"/>
                </a:solidFill>
                <a:latin typeface="Wingdings-Regular"/>
              </a:rPr>
              <a:t>➢ </a:t>
            </a:r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Neve e Valanghe</a:t>
            </a:r>
          </a:p>
          <a:p>
            <a:pPr algn="l"/>
            <a:r>
              <a:rPr lang="it-IT" sz="1400" b="0" i="0" u="none" strike="noStrike" baseline="0" dirty="0">
                <a:solidFill>
                  <a:srgbClr val="5FCCF0"/>
                </a:solidFill>
                <a:latin typeface="Wingdings-Regular"/>
              </a:rPr>
              <a:t>➢ </a:t>
            </a:r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Antincendio Boschivo</a:t>
            </a:r>
          </a:p>
          <a:p>
            <a:pPr algn="l"/>
            <a:r>
              <a:rPr lang="it-IT" sz="1400" b="0" i="0" u="none" strike="noStrike" baseline="0" dirty="0">
                <a:solidFill>
                  <a:srgbClr val="5FCCF0"/>
                </a:solidFill>
                <a:latin typeface="Wingdings-Regular"/>
              </a:rPr>
              <a:t>➢ </a:t>
            </a:r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Temporali</a:t>
            </a:r>
          </a:p>
          <a:p>
            <a:pPr algn="l"/>
            <a:r>
              <a:rPr lang="it-IT" sz="1400" b="0" i="0" u="none" strike="noStrike" baseline="0" dirty="0">
                <a:solidFill>
                  <a:srgbClr val="5FCCF0"/>
                </a:solidFill>
                <a:latin typeface="Wingdings-Regular"/>
              </a:rPr>
              <a:t>➢ </a:t>
            </a:r>
            <a:r>
              <a:rPr lang="it-IT" sz="1800" b="0" i="0" u="none" strike="noStrike" baseline="0" dirty="0">
                <a:solidFill>
                  <a:srgbClr val="404040"/>
                </a:solidFill>
                <a:latin typeface="TrebuchetMS"/>
              </a:rPr>
              <a:t>Vento Forte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3DCB658-E7A8-4C57-8BEB-76DD28D1C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710" y="2030038"/>
            <a:ext cx="3581081" cy="47109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0693059-CADE-34DA-B9F1-74F19A15C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05" y="5265342"/>
            <a:ext cx="1738265" cy="15843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46E38D5-605A-66C9-74D8-F037CDE9C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753" y="5496205"/>
            <a:ext cx="1195057" cy="112263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3CBACBE-6FB4-CD7E-7D8F-4258FECF6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9293" y="2968656"/>
            <a:ext cx="2796123" cy="377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936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417247-2356-9C87-5ABB-70EA60E8F8F1}"/>
              </a:ext>
            </a:extLst>
          </p:cNvPr>
          <p:cNvSpPr txBox="1"/>
          <p:nvPr/>
        </p:nvSpPr>
        <p:spPr>
          <a:xfrm>
            <a:off x="296214" y="1828490"/>
            <a:ext cx="111917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5400" b="1" i="0" u="none" strike="noStrike" baseline="0" dirty="0">
                <a:latin typeface="TrebuchetMS-Bold"/>
              </a:rPr>
              <a:t>IO CITTADINO …… ATTIVO E PARTECIPE</a:t>
            </a:r>
          </a:p>
          <a:p>
            <a:pPr algn="l"/>
            <a:endParaRPr lang="it-IT" sz="1400" b="1" i="0" u="none" strike="noStrike" baseline="0" dirty="0">
              <a:solidFill>
                <a:srgbClr val="5FCCF0"/>
              </a:solidFill>
              <a:latin typeface="TrebuchetMS-Bold"/>
            </a:endParaRPr>
          </a:p>
          <a:p>
            <a:pPr algn="l"/>
            <a:r>
              <a:rPr lang="it-IT" sz="16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Promuovo una cultura di sicurezza</a:t>
            </a:r>
          </a:p>
          <a:p>
            <a:pPr algn="l"/>
            <a:r>
              <a:rPr lang="it-IT" sz="2000" b="0" i="0" u="none" strike="noStrike" baseline="0" dirty="0">
                <a:latin typeface="TrebuchetMS"/>
              </a:rPr>
              <a:t>consapevolezza ed auto-protezione collettiva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Segnalo prontamente ogni situazione di pericolo</a:t>
            </a:r>
            <a:endParaRPr lang="it-IT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BE9F070-64B5-72D6-93DE-DFACC5AF1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5" y="2859541"/>
            <a:ext cx="3939380" cy="29308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F9DF33E-3A80-4E92-058C-988407082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14" y="4180904"/>
            <a:ext cx="7149874" cy="24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563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3F3B544-53AA-FA92-B7C2-C4C4E5C81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405" y="2843751"/>
            <a:ext cx="8329188" cy="388942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637227-CC84-237F-5926-767321C50E21}"/>
              </a:ext>
            </a:extLst>
          </p:cNvPr>
          <p:cNvSpPr txBox="1"/>
          <p:nvPr/>
        </p:nvSpPr>
        <p:spPr>
          <a:xfrm>
            <a:off x="1803044" y="1661025"/>
            <a:ext cx="98394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4000" b="1" i="0" u="none" strike="noStrike" baseline="0" dirty="0">
                <a:latin typeface="TrebuchetMS-Bold"/>
              </a:rPr>
              <a:t>IO CITTADINO …… ATTIVO E PARTECIPE</a:t>
            </a:r>
          </a:p>
          <a:p>
            <a:pPr algn="l"/>
            <a:r>
              <a:rPr lang="it-IT" sz="2800" b="0" i="0" u="none" strike="noStrike" baseline="0" dirty="0">
                <a:solidFill>
                  <a:srgbClr val="5FCCF0"/>
                </a:solidFill>
                <a:latin typeface="Wingdings-Regular"/>
              </a:rPr>
              <a:t>➢ </a:t>
            </a:r>
            <a:r>
              <a:rPr lang="it-IT" sz="3200" b="0" i="0" u="none" strike="noStrike" baseline="0" dirty="0">
                <a:latin typeface="TrebuchetMS"/>
              </a:rPr>
              <a:t>Coltivo la Resilienza</a:t>
            </a:r>
          </a:p>
          <a:p>
            <a:pPr algn="l"/>
            <a:r>
              <a:rPr lang="it-IT" sz="1800" b="0" i="0" u="none" strike="noStrike" baseline="0" dirty="0">
                <a:solidFill>
                  <a:srgbClr val="FFFFFF"/>
                </a:solidFill>
                <a:latin typeface="TrebuchetMS"/>
              </a:rPr>
              <a:t>                                                 </a:t>
            </a:r>
            <a:r>
              <a:rPr lang="it-IT" dirty="0">
                <a:solidFill>
                  <a:srgbClr val="FFFFFF"/>
                </a:solidFill>
                <a:latin typeface="TrebuchetMS"/>
              </a:rPr>
              <a:t> </a:t>
            </a:r>
            <a:r>
              <a:rPr lang="it-IT" sz="1800" b="0" i="0" u="none" strike="noStrike" baseline="0" dirty="0">
                <a:solidFill>
                  <a:srgbClr val="FFFFFF"/>
                </a:solidFill>
                <a:latin typeface="TrebuchetMS"/>
              </a:rPr>
              <a:t>la capacità di una comunità di affrontare gli eventi calamitosi,</a:t>
            </a:r>
          </a:p>
          <a:p>
            <a:pPr algn="l"/>
            <a:r>
              <a:rPr lang="it-IT" sz="1800" b="0" i="0" u="none" strike="noStrike" baseline="0" dirty="0">
                <a:solidFill>
                  <a:srgbClr val="FFFFFF"/>
                </a:solidFill>
                <a:latin typeface="TrebuchetMS"/>
              </a:rPr>
              <a:t>                                                                                                                                          di superarli</a:t>
            </a:r>
          </a:p>
          <a:p>
            <a:pPr algn="l"/>
            <a:r>
              <a:rPr lang="it-IT" sz="1800" b="0" i="0" u="none" strike="noStrike" baseline="0" dirty="0">
                <a:solidFill>
                  <a:srgbClr val="FFFFFF"/>
                </a:solidFill>
                <a:latin typeface="TrebuchetMS"/>
              </a:rPr>
              <a:t>                                                                                                                       e di uscirne rafforzata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03987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4DFBAF-D490-2FE1-DBE9-BC20ECE20984}"/>
              </a:ext>
            </a:extLst>
          </p:cNvPr>
          <p:cNvSpPr txBox="1"/>
          <p:nvPr/>
        </p:nvSpPr>
        <p:spPr>
          <a:xfrm>
            <a:off x="759854" y="3109054"/>
            <a:ext cx="10315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i="0" u="none" strike="noStrike" baseline="0" dirty="0">
                <a:latin typeface="TrebuchetMS-Bold"/>
              </a:rPr>
              <a:t>INTRODUZIONE ALLE ATTIVITA DI</a:t>
            </a:r>
          </a:p>
          <a:p>
            <a:pPr algn="ctr"/>
            <a:r>
              <a:rPr lang="it-IT" sz="5400" b="1" i="0" u="none" strike="noStrike" baseline="0" dirty="0">
                <a:latin typeface="TrebuchetMS-Bold"/>
              </a:rPr>
              <a:t>Protezione Civile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28501873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8" y="116988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06C8F1-FE96-59F3-3925-A97706569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33" y="1811502"/>
            <a:ext cx="6620932" cy="495880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8771D5-99C5-5020-2D71-AA9A0035302D}"/>
              </a:ext>
            </a:extLst>
          </p:cNvPr>
          <p:cNvSpPr txBox="1"/>
          <p:nvPr/>
        </p:nvSpPr>
        <p:spPr>
          <a:xfrm>
            <a:off x="2572206" y="1726471"/>
            <a:ext cx="70479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solidFill>
                  <a:schemeClr val="bg1"/>
                </a:solidFill>
                <a:latin typeface="Calibri-Bold"/>
              </a:rPr>
              <a:t>Al servizio del territorio</a:t>
            </a:r>
          </a:p>
          <a:p>
            <a:pPr algn="ctr"/>
            <a:r>
              <a:rPr lang="it-IT" sz="1800" b="1" i="0" u="none" strike="noStrike" baseline="0" dirty="0">
                <a:solidFill>
                  <a:schemeClr val="bg1"/>
                </a:solidFill>
                <a:latin typeface="Calibri-Bold"/>
              </a:rPr>
              <a:t>Per quelli che furono Per quelli che sono Per quelli che saranno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01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161674-0803-4A2F-93B8-6CBB5E862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0968" y="2067447"/>
            <a:ext cx="7558825" cy="491290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PROTEZIONE CIVILE NEL MONDO </a:t>
            </a:r>
            <a:r>
              <a:rPr lang="it-IT" sz="3200" b="1" i="0" u="none" strike="noStrike" baseline="0" dirty="0">
                <a:solidFill>
                  <a:srgbClr val="0070C1"/>
                </a:solidFill>
                <a:latin typeface="TrebuchetMS-Bold"/>
              </a:rPr>
              <a:t>O.N.U.</a:t>
            </a:r>
          </a:p>
          <a:p>
            <a:pPr marL="0" indent="0" algn="ctr">
              <a:buNone/>
            </a:pPr>
            <a:endParaRPr lang="it-IT" sz="3200" b="1" i="0" u="none" strike="noStrike" baseline="0" dirty="0">
              <a:solidFill>
                <a:srgbClr val="0070C1"/>
              </a:solidFill>
              <a:latin typeface="TrebuchetMS-Bold"/>
            </a:endParaRPr>
          </a:p>
          <a:p>
            <a:pPr algn="l"/>
            <a:r>
              <a:rPr lang="en-US" sz="1800" b="1" i="0" u="none" strike="noStrike" baseline="0" dirty="0">
                <a:latin typeface="TrebuchetMS-Bold"/>
              </a:rPr>
              <a:t>UN-OCHA (United Nations - Office for the Coordination of Humanitarian</a:t>
            </a:r>
          </a:p>
          <a:p>
            <a:pPr marL="0" indent="0" algn="l">
              <a:buNone/>
            </a:pPr>
            <a:r>
              <a:rPr lang="en-US" sz="1800" b="1" dirty="0">
                <a:latin typeface="TrebuchetMS-Bold"/>
              </a:rPr>
              <a:t>    </a:t>
            </a:r>
            <a:r>
              <a:rPr lang="it-IT" sz="1800" b="1" i="0" u="none" strike="noStrike" baseline="0" dirty="0">
                <a:latin typeface="TrebuchetMS-Bold"/>
              </a:rPr>
              <a:t>Affairs)</a:t>
            </a:r>
            <a:r>
              <a:rPr lang="it-IT" sz="1800" b="0" i="0" u="none" strike="noStrike" baseline="0" dirty="0">
                <a:latin typeface="TrebuchetMS"/>
              </a:rPr>
              <a:t>: ha il compito di coordinare l’assistenza nelle crisi umanitarie di</a:t>
            </a: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TrebuchetMS"/>
              </a:rPr>
              <a:t>     entità tali da non poter essere fronteggiate da una singola agenzia</a:t>
            </a: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TrebuchetMS"/>
              </a:rPr>
              <a:t>     umanitaria locale. L’attività di coordinamento dell’OCHA avviene</a:t>
            </a: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TrebuchetMS"/>
              </a:rPr>
              <a:t>     attraverso il </a:t>
            </a:r>
            <a:r>
              <a:rPr lang="it-IT" sz="1800" b="1" i="0" u="none" strike="noStrike" baseline="0" dirty="0" err="1">
                <a:latin typeface="TrebuchetMS-Bold"/>
              </a:rPr>
              <a:t>Disaster</a:t>
            </a:r>
            <a:r>
              <a:rPr lang="it-IT" sz="1800" b="1" i="0" u="none" strike="noStrike" baseline="0" dirty="0">
                <a:latin typeface="TrebuchetMS-Bold"/>
              </a:rPr>
              <a:t> </a:t>
            </a:r>
            <a:r>
              <a:rPr lang="it-IT" sz="1800" b="1" i="0" u="none" strike="noStrike" baseline="0" dirty="0" err="1">
                <a:latin typeface="TrebuchetMS-Bold"/>
              </a:rPr>
              <a:t>Response</a:t>
            </a:r>
            <a:r>
              <a:rPr lang="it-IT" sz="1800" b="1" i="0" u="none" strike="noStrike" baseline="0" dirty="0">
                <a:latin typeface="TrebuchetMS-Bold"/>
              </a:rPr>
              <a:t> </a:t>
            </a:r>
            <a:r>
              <a:rPr lang="it-IT" sz="1800" b="1" i="0" u="none" strike="noStrike" baseline="0" dirty="0" err="1">
                <a:latin typeface="TrebuchetMS-Bold"/>
              </a:rPr>
              <a:t>Branch</a:t>
            </a:r>
            <a:r>
              <a:rPr lang="it-IT" sz="1800" b="1" i="0" u="none" strike="noStrike" baseline="0" dirty="0">
                <a:latin typeface="TrebuchetMS-Bold"/>
              </a:rPr>
              <a:t> (DRB) </a:t>
            </a:r>
            <a:r>
              <a:rPr lang="it-IT" sz="1800" b="0" i="0" u="none" strike="noStrike" baseline="0" dirty="0">
                <a:latin typeface="TrebuchetMS"/>
              </a:rPr>
              <a:t>di Ginevra, attivo h24,</a:t>
            </a: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TrebuchetMS"/>
              </a:rPr>
              <a:t>     composto da:</a:t>
            </a:r>
          </a:p>
          <a:p>
            <a:pPr marL="0" indent="0" algn="l">
              <a:buNone/>
            </a:pPr>
            <a:endParaRPr lang="it-IT" sz="1800" dirty="0">
              <a:latin typeface="TrebuchetMS"/>
            </a:endParaRPr>
          </a:p>
          <a:p>
            <a:pPr algn="l"/>
            <a:r>
              <a:rPr lang="en-US" sz="1800" b="1" i="0" u="none" strike="noStrike" baseline="0" dirty="0">
                <a:latin typeface="TrebuchetMS-Bold"/>
              </a:rPr>
              <a:t>UNDAC (United Nation Disaster </a:t>
            </a:r>
            <a:r>
              <a:rPr lang="en-US" sz="1800" b="1" i="0" u="none" strike="noStrike" baseline="0" dirty="0" err="1">
                <a:latin typeface="TrebuchetMS-Bold"/>
              </a:rPr>
              <a:t>Assesment</a:t>
            </a:r>
            <a:r>
              <a:rPr lang="en-US" sz="1800" b="1" i="0" u="none" strike="noStrike" baseline="0" dirty="0">
                <a:latin typeface="TrebuchetMS-Bold"/>
              </a:rPr>
              <a:t> and Coordination)</a:t>
            </a:r>
            <a:r>
              <a:rPr lang="en-US" sz="1800" b="0" i="0" u="none" strike="noStrike" baseline="0" dirty="0">
                <a:latin typeface="TrebuchetMS"/>
              </a:rPr>
              <a:t>: </a:t>
            </a:r>
            <a:r>
              <a:rPr lang="en-US" sz="1800" b="0" i="0" u="none" strike="noStrike" baseline="0" dirty="0" err="1">
                <a:latin typeface="TrebuchetMS"/>
              </a:rPr>
              <a:t>squadra</a:t>
            </a:r>
            <a:r>
              <a:rPr lang="en-US" sz="1800" b="0" i="0" u="none" strike="noStrike" baseline="0" dirty="0">
                <a:latin typeface="TrebuchetMS"/>
              </a:rPr>
              <a:t> di</a:t>
            </a: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TrebuchetMS"/>
              </a:rPr>
              <a:t>      100 esperti di 28 paesi differenti inviati nel luogo del disastro nel più breve</a:t>
            </a: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TrebuchetMS"/>
              </a:rPr>
              <a:t>      tempo possibile che, se necessario, allestiscono l’</a:t>
            </a:r>
            <a:r>
              <a:rPr lang="it-IT" sz="1800" b="1" i="0" u="none" strike="noStrike" baseline="0" dirty="0">
                <a:latin typeface="TrebuchetMS-Bold"/>
              </a:rPr>
              <a:t>OSOCC </a:t>
            </a:r>
            <a:r>
              <a:rPr lang="it-IT" sz="1800" b="0" i="0" u="none" strike="noStrike" baseline="0" dirty="0">
                <a:latin typeface="TrebuchetMS"/>
              </a:rPr>
              <a:t>(On-Site</a:t>
            </a: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TrebuchetMS"/>
              </a:rPr>
              <a:t>      Operations </a:t>
            </a:r>
            <a:r>
              <a:rPr lang="it-IT" sz="1800" b="0" i="0" u="none" strike="noStrike" baseline="0" dirty="0" err="1">
                <a:latin typeface="TrebuchetMS"/>
              </a:rPr>
              <a:t>Coordination</a:t>
            </a:r>
            <a:r>
              <a:rPr lang="it-IT" sz="1800" b="0" i="0" u="none" strike="noStrike" baseline="0" dirty="0">
                <a:latin typeface="TrebuchetMS"/>
              </a:rPr>
              <a:t> Centre);</a:t>
            </a:r>
            <a:endParaRPr lang="it-IT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BED7C2D-E2B1-466C-BD22-BDA86B2F1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" y="216141"/>
            <a:ext cx="11973582" cy="16094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6A4F4E2-C059-4F71-9AE5-B879D800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6" y="642897"/>
            <a:ext cx="704758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27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E60637-487F-8DDE-4E7E-90A2C079B25B}"/>
              </a:ext>
            </a:extLst>
          </p:cNvPr>
          <p:cNvSpPr txBox="1"/>
          <p:nvPr/>
        </p:nvSpPr>
        <p:spPr>
          <a:xfrm>
            <a:off x="3049073" y="1970281"/>
            <a:ext cx="6098146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i="0" u="none" strike="noStrike" baseline="0" dirty="0">
                <a:latin typeface="Calibri-Bold"/>
              </a:rPr>
              <a:t>Nessuno è obbligato</a:t>
            </a:r>
          </a:p>
          <a:p>
            <a:pPr algn="ctr"/>
            <a:r>
              <a:rPr lang="it-IT" sz="4000" b="1" i="0" u="none" strike="noStrike" baseline="0" dirty="0">
                <a:latin typeface="Calibri-Bold"/>
              </a:rPr>
              <a:t>a farne parte</a:t>
            </a:r>
          </a:p>
          <a:p>
            <a:pPr algn="ctr"/>
            <a:endParaRPr lang="it-IT" sz="2400" b="1" i="0" u="none" strike="noStrike" baseline="0" dirty="0">
              <a:latin typeface="Calibri-Bold"/>
            </a:endParaRPr>
          </a:p>
          <a:p>
            <a:pPr algn="ctr"/>
            <a:r>
              <a:rPr lang="it-IT" sz="2000" b="1" i="0" u="none" strike="noStrike" baseline="0" dirty="0">
                <a:latin typeface="Calibri-Bold"/>
              </a:rPr>
              <a:t>Chi entra come volontario nella</a:t>
            </a:r>
          </a:p>
          <a:p>
            <a:pPr algn="ctr"/>
            <a:r>
              <a:rPr lang="it-IT" sz="2000" b="1" i="0" u="none" strike="noStrike" baseline="0" dirty="0">
                <a:latin typeface="Calibri-Bold"/>
              </a:rPr>
              <a:t>Protezione Civile</a:t>
            </a:r>
          </a:p>
          <a:p>
            <a:pPr algn="ctr"/>
            <a:r>
              <a:rPr lang="it-IT" sz="2000" b="1" i="0" u="none" strike="noStrike" baseline="0" dirty="0">
                <a:latin typeface="Calibri-Bold"/>
              </a:rPr>
              <a:t>lo fa per sua libera scelta</a:t>
            </a:r>
          </a:p>
          <a:p>
            <a:pPr algn="ctr"/>
            <a:r>
              <a:rPr lang="it-IT" sz="2000" b="1" i="0" u="none" strike="noStrike" baseline="0" dirty="0">
                <a:latin typeface="Calibri-Bold"/>
              </a:rPr>
              <a:t>e deve</a:t>
            </a:r>
          </a:p>
          <a:p>
            <a:pPr algn="ctr"/>
            <a:r>
              <a:rPr lang="it-IT" sz="2000" b="1" i="0" u="none" strike="noStrike" baseline="0" dirty="0">
                <a:latin typeface="Calibri-Bold"/>
              </a:rPr>
              <a:t>rispettare</a:t>
            </a:r>
          </a:p>
          <a:p>
            <a:pPr algn="ctr"/>
            <a:r>
              <a:rPr lang="it-IT" sz="2000" b="1" i="0" u="none" strike="noStrike" baseline="0" dirty="0">
                <a:latin typeface="Calibri-Bold"/>
              </a:rPr>
              <a:t>regole ed obblighi</a:t>
            </a:r>
          </a:p>
          <a:p>
            <a:pPr algn="ctr"/>
            <a:endParaRPr lang="it-IT" sz="1800" b="1" i="0" u="none" strike="noStrike" baseline="0" dirty="0">
              <a:latin typeface="Calibri-Bold"/>
            </a:endParaRPr>
          </a:p>
          <a:p>
            <a:pPr algn="ctr"/>
            <a:r>
              <a:rPr lang="it-IT" b="1" i="1" u="none" strike="noStrike" baseline="0" dirty="0">
                <a:latin typeface="Calibri-Bold"/>
              </a:rPr>
              <a:t>Solo in questo modo si</a:t>
            </a:r>
          </a:p>
          <a:p>
            <a:pPr algn="ctr"/>
            <a:r>
              <a:rPr lang="it-IT" b="1" i="1" u="none" strike="noStrike" baseline="0" dirty="0">
                <a:latin typeface="Calibri-Bold"/>
              </a:rPr>
              <a:t>contribuisce al bene comune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47598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33AB99-F7F3-E069-8547-35C505BB393F}"/>
              </a:ext>
            </a:extLst>
          </p:cNvPr>
          <p:cNvSpPr txBox="1"/>
          <p:nvPr/>
        </p:nvSpPr>
        <p:spPr>
          <a:xfrm>
            <a:off x="2172772" y="2087455"/>
            <a:ext cx="79366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>
                <a:solidFill>
                  <a:srgbClr val="002060"/>
                </a:solidFill>
                <a:latin typeface="TrebuchetMS-Bold"/>
              </a:rPr>
              <a:t>Organizzazioni di Volontariato</a:t>
            </a:r>
            <a:endParaRPr lang="it-IT" sz="4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2C5A23-A059-CD1B-8B80-987BEA02F938}"/>
              </a:ext>
            </a:extLst>
          </p:cNvPr>
          <p:cNvSpPr txBox="1"/>
          <p:nvPr/>
        </p:nvSpPr>
        <p:spPr>
          <a:xfrm>
            <a:off x="3046926" y="3105834"/>
            <a:ext cx="6098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i="1" u="none" strike="noStrike" baseline="0" dirty="0">
                <a:latin typeface="TrebuchetMS-Bold"/>
              </a:rPr>
              <a:t>Organizzazione</a:t>
            </a:r>
            <a:endParaRPr lang="it-IT" sz="3600" i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7FC66A-5F15-DD56-3C7F-632E2B4D89C1}"/>
              </a:ext>
            </a:extLst>
          </p:cNvPr>
          <p:cNvSpPr txBox="1"/>
          <p:nvPr/>
        </p:nvSpPr>
        <p:spPr>
          <a:xfrm>
            <a:off x="2082620" y="4105928"/>
            <a:ext cx="80267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1" u="none" strike="noStrike" baseline="0" dirty="0">
                <a:solidFill>
                  <a:srgbClr val="C00000"/>
                </a:solidFill>
                <a:latin typeface="Trebuchet-BoldItalic"/>
              </a:rPr>
              <a:t>“Associazione di persone collegate tra loro in</a:t>
            </a:r>
          </a:p>
          <a:p>
            <a:pPr algn="ctr"/>
            <a:r>
              <a:rPr lang="it-IT" sz="3200" b="1" i="1" u="none" strike="noStrike" baseline="0" dirty="0">
                <a:solidFill>
                  <a:srgbClr val="C00000"/>
                </a:solidFill>
                <a:latin typeface="Trebuchet-BoldItalic"/>
              </a:rPr>
              <a:t>una struttura organica per cooperare a un</a:t>
            </a:r>
          </a:p>
          <a:p>
            <a:pPr algn="ctr"/>
            <a:r>
              <a:rPr lang="it-IT" sz="3200" b="1" i="1" u="none" strike="noStrike" baseline="0" dirty="0">
                <a:solidFill>
                  <a:srgbClr val="C00000"/>
                </a:solidFill>
                <a:latin typeface="Trebuchet-BoldItalic"/>
              </a:rPr>
              <a:t>fine comune”</a:t>
            </a:r>
            <a:endParaRPr lang="it-IT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664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212B4F-9F13-3481-B07F-58920E2B402F}"/>
              </a:ext>
            </a:extLst>
          </p:cNvPr>
          <p:cNvSpPr txBox="1"/>
          <p:nvPr/>
        </p:nvSpPr>
        <p:spPr>
          <a:xfrm>
            <a:off x="1882997" y="1768507"/>
            <a:ext cx="84260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>
                <a:latin typeface="TrebuchetMS-Bold"/>
              </a:rPr>
              <a:t>Organizzazioni di Volontariato</a:t>
            </a:r>
            <a:endParaRPr lang="it-IT" sz="4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EF5498-F03F-919D-4DBD-26B77A2D2FA5}"/>
              </a:ext>
            </a:extLst>
          </p:cNvPr>
          <p:cNvSpPr txBox="1"/>
          <p:nvPr/>
        </p:nvSpPr>
        <p:spPr>
          <a:xfrm>
            <a:off x="2648215" y="2579983"/>
            <a:ext cx="6895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i="0" u="none" strike="noStrike" baseline="0" dirty="0">
                <a:latin typeface="TrebuchetMS-Bold"/>
              </a:rPr>
              <a:t>Gruppi Comunali e Intercomunali</a:t>
            </a:r>
            <a:endParaRPr lang="it-IT" sz="3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9D1B95-2C2D-3B42-EE91-7C55BEA3BFAD}"/>
              </a:ext>
            </a:extLst>
          </p:cNvPr>
          <p:cNvSpPr txBox="1"/>
          <p:nvPr/>
        </p:nvSpPr>
        <p:spPr>
          <a:xfrm>
            <a:off x="1087001" y="3429000"/>
            <a:ext cx="32744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i="0" u="none" strike="noStrike" baseline="0" dirty="0">
                <a:solidFill>
                  <a:srgbClr val="002060"/>
                </a:solidFill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Sindaco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Responsabile Servizio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Coordinatore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Vice-Coordinatore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Responsabili Operativi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Capisquadra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Volontari</a:t>
            </a:r>
            <a:endParaRPr lang="it-IT" sz="2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AC1076-9A0E-01D7-FD5D-B93145E6BA09}"/>
              </a:ext>
            </a:extLst>
          </p:cNvPr>
          <p:cNvSpPr txBox="1"/>
          <p:nvPr/>
        </p:nvSpPr>
        <p:spPr>
          <a:xfrm>
            <a:off x="6478264" y="4167663"/>
            <a:ext cx="4626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Regolamento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Capitolo nel Bilancio comunale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Convenzioni tramite il Comune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78853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CCED53-BBCA-FD53-2146-25F96332D95F}"/>
              </a:ext>
            </a:extLst>
          </p:cNvPr>
          <p:cNvSpPr txBox="1"/>
          <p:nvPr/>
        </p:nvSpPr>
        <p:spPr>
          <a:xfrm>
            <a:off x="2089059" y="1768507"/>
            <a:ext cx="80138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>
                <a:latin typeface="TrebuchetMS-Bold"/>
              </a:rPr>
              <a:t>Organizzazioni di Volontariato</a:t>
            </a:r>
            <a:endParaRPr lang="it-IT" sz="4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4EB4F1-4B9E-6D17-7640-F24BD1260902}"/>
              </a:ext>
            </a:extLst>
          </p:cNvPr>
          <p:cNvSpPr txBox="1"/>
          <p:nvPr/>
        </p:nvSpPr>
        <p:spPr>
          <a:xfrm>
            <a:off x="2133948" y="2579983"/>
            <a:ext cx="7485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latin typeface="TrebuchetMS-Bold"/>
              </a:rPr>
              <a:t>Associazioni di Volontariato</a:t>
            </a:r>
            <a:endParaRPr lang="it-IT" sz="3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4DFAD3-50E8-0232-017E-ADC2CE8F33F5}"/>
              </a:ext>
            </a:extLst>
          </p:cNvPr>
          <p:cNvSpPr txBox="1"/>
          <p:nvPr/>
        </p:nvSpPr>
        <p:spPr>
          <a:xfrm>
            <a:off x="748235" y="3631687"/>
            <a:ext cx="36479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Presidente Volontario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Vice Presidente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Responsabili Operativi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Capisquadra</a:t>
            </a:r>
          </a:p>
          <a:p>
            <a:pPr algn="l"/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Volontari</a:t>
            </a:r>
            <a:endParaRPr lang="it-IT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04E0AFF-25FE-237F-A995-D213AAC029D0}"/>
              </a:ext>
            </a:extLst>
          </p:cNvPr>
          <p:cNvSpPr txBox="1"/>
          <p:nvPr/>
        </p:nvSpPr>
        <p:spPr>
          <a:xfrm>
            <a:off x="6454997" y="4001018"/>
            <a:ext cx="3647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Statuto</a:t>
            </a:r>
          </a:p>
          <a:p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Proprio Bilancio</a:t>
            </a:r>
          </a:p>
          <a:p>
            <a:r>
              <a:rPr lang="it-IT" sz="2400" b="0" i="0" u="none" strike="noStrike" baseline="0" dirty="0">
                <a:latin typeface="ArialMT"/>
              </a:rPr>
              <a:t>• </a:t>
            </a:r>
            <a:r>
              <a:rPr lang="it-IT" sz="2400" b="1" i="0" u="none" strike="noStrike" baseline="0" dirty="0">
                <a:latin typeface="TrebuchetMS-Bold"/>
              </a:rPr>
              <a:t>Convenzioni con Enti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500334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79B8A7-0332-A5DC-C2BE-9E2D90E95CD7}"/>
              </a:ext>
            </a:extLst>
          </p:cNvPr>
          <p:cNvSpPr txBox="1"/>
          <p:nvPr/>
        </p:nvSpPr>
        <p:spPr>
          <a:xfrm>
            <a:off x="1895876" y="1992208"/>
            <a:ext cx="8400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i="0" u="none" strike="noStrike" baseline="0" dirty="0">
                <a:latin typeface="TrebuchetMS-Bold"/>
              </a:rPr>
              <a:t>La differenza del volontario di</a:t>
            </a:r>
          </a:p>
          <a:p>
            <a:pPr algn="ctr"/>
            <a:r>
              <a:rPr lang="it-IT" sz="5400" b="1" i="0" u="none" strike="noStrike" baseline="0" dirty="0">
                <a:latin typeface="TrebuchetMS-Bold"/>
              </a:rPr>
              <a:t>Protezione Civile</a:t>
            </a:r>
          </a:p>
          <a:p>
            <a:pPr algn="ctr"/>
            <a:endParaRPr lang="it-IT" sz="5400" b="1" i="0" u="none" strike="noStrike" baseline="0" dirty="0">
              <a:latin typeface="TrebuchetMS-Bold"/>
            </a:endParaRPr>
          </a:p>
          <a:p>
            <a:pPr algn="ctr"/>
            <a:r>
              <a:rPr lang="it-IT" sz="2400" b="1" i="0" u="none" strike="noStrike" baseline="0" dirty="0">
                <a:solidFill>
                  <a:srgbClr val="FF0000"/>
                </a:solidFill>
                <a:latin typeface="Calibri-Bold"/>
              </a:rPr>
              <a:t>Il Volontariato di Protezione civile è diverso da quello</a:t>
            </a:r>
          </a:p>
          <a:p>
            <a:pPr algn="ctr"/>
            <a:r>
              <a:rPr lang="it-IT" sz="2400" b="1" i="0" u="none" strike="noStrike" baseline="0" dirty="0">
                <a:solidFill>
                  <a:srgbClr val="FF0000"/>
                </a:solidFill>
                <a:latin typeface="Calibri-Bold"/>
              </a:rPr>
              <a:t>operante in altri settori</a:t>
            </a:r>
            <a:r>
              <a:rPr lang="it-IT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: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427621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410E87-476A-D9A7-609A-F14D6DAE99B3}"/>
              </a:ext>
            </a:extLst>
          </p:cNvPr>
          <p:cNvSpPr txBox="1"/>
          <p:nvPr/>
        </p:nvSpPr>
        <p:spPr>
          <a:xfrm>
            <a:off x="2268290" y="2115294"/>
            <a:ext cx="765541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i="0" u="none" strike="noStrike" baseline="0" dirty="0">
                <a:latin typeface="TrebuchetMS-Bold"/>
              </a:rPr>
              <a:t>Perché per essere davvero operativo ed utile al sistema deve</a:t>
            </a:r>
            <a:r>
              <a:rPr lang="it-IT" sz="2000" b="0" i="0" u="none" strike="noStrike" baseline="0" dirty="0">
                <a:latin typeface="TrebuchetMS"/>
              </a:rPr>
              <a:t>:</a:t>
            </a:r>
          </a:p>
          <a:p>
            <a:pPr algn="l"/>
            <a:endParaRPr lang="it-IT" sz="2000" b="0" i="0" u="none" strike="noStrike" baseline="0" dirty="0">
              <a:latin typeface="TrebuchetMS"/>
            </a:endParaRP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Aver sviluppato </a:t>
            </a:r>
            <a:r>
              <a:rPr lang="it-IT" sz="2000" b="1" i="0" u="none" strike="noStrike" baseline="0" dirty="0">
                <a:latin typeface="TrebuchetMS-Bold"/>
              </a:rPr>
              <a:t>una particolare competenza</a:t>
            </a:r>
            <a:r>
              <a:rPr lang="it-IT" sz="2000" b="0" i="0" u="none" strike="noStrike" baseline="0" dirty="0">
                <a:latin typeface="TrebuchetMS"/>
              </a:rPr>
              <a:t>, ossia specializzazione</a:t>
            </a:r>
          </a:p>
          <a:p>
            <a:pPr algn="l"/>
            <a:r>
              <a:rPr lang="it-IT" sz="2000" b="0" i="0" u="none" strike="noStrike" baseline="0" dirty="0">
                <a:latin typeface="TrebuchetMS"/>
              </a:rPr>
              <a:t>operativa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Comprendere che </a:t>
            </a:r>
            <a:r>
              <a:rPr lang="it-IT" sz="2000" b="1" i="0" u="none" strike="noStrike" baseline="0" dirty="0">
                <a:latin typeface="TrebuchetMS-Bold"/>
              </a:rPr>
              <a:t>l’utilità d’intervento risiede</a:t>
            </a:r>
          </a:p>
          <a:p>
            <a:pPr algn="l"/>
            <a:r>
              <a:rPr lang="it-IT" sz="2000" b="1" i="0" u="none" strike="noStrike" baseline="0" dirty="0">
                <a:latin typeface="TrebuchetMS-Bold"/>
              </a:rPr>
              <a:t>nell’organizzazione</a:t>
            </a:r>
            <a:r>
              <a:rPr lang="it-IT" sz="2000" b="0" i="0" u="none" strike="noStrike" baseline="0" dirty="0">
                <a:latin typeface="TrebuchetMS"/>
              </a:rPr>
              <a:t>, </a:t>
            </a:r>
            <a:r>
              <a:rPr lang="it-IT" sz="2000" b="1" i="0" u="none" strike="noStrike" baseline="0" dirty="0">
                <a:latin typeface="TrebuchetMS-Bold"/>
              </a:rPr>
              <a:t>specializzazione e inquadramento </a:t>
            </a:r>
            <a:r>
              <a:rPr lang="it-IT" sz="2000" b="0" i="0" u="none" strike="noStrike" baseline="0" dirty="0">
                <a:latin typeface="TrebuchetMS"/>
              </a:rPr>
              <a:t>dei gruppi</a:t>
            </a:r>
          </a:p>
          <a:p>
            <a:pPr algn="l"/>
            <a:r>
              <a:rPr lang="it-IT" sz="2000" b="0" i="0" u="none" strike="noStrike" baseline="0" dirty="0">
                <a:latin typeface="TrebuchetMS"/>
              </a:rPr>
              <a:t>operativi e non nel singolo volontario.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Conciliare le azioni dei singoli con il livello più generale</a:t>
            </a:r>
          </a:p>
          <a:p>
            <a:pPr algn="l"/>
            <a:r>
              <a:rPr lang="it-IT" sz="2000" b="0" i="0" u="none" strike="noStrike" baseline="0" dirty="0">
                <a:latin typeface="TrebuchetMS"/>
              </a:rPr>
              <a:t>d</a:t>
            </a:r>
            <a:r>
              <a:rPr lang="it-IT" sz="2000" b="0" i="0" u="none" strike="noStrike" baseline="0" dirty="0">
                <a:latin typeface="Meiryo" panose="020B0400000000000000" pitchFamily="34" charset="-128"/>
              </a:rPr>
              <a:t>’</a:t>
            </a:r>
            <a:r>
              <a:rPr lang="it-IT" sz="2000" b="0" i="0" u="none" strike="noStrike" baseline="0" dirty="0">
                <a:latin typeface="TrebuchetMS"/>
              </a:rPr>
              <a:t>intervento.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Passare dalla concezione di volontariato inteso come azione</a:t>
            </a:r>
          </a:p>
          <a:p>
            <a:pPr algn="l"/>
            <a:r>
              <a:rPr lang="it-IT" sz="2000" b="0" i="0" u="none" strike="noStrike" baseline="0" dirty="0">
                <a:latin typeface="TrebuchetMS"/>
              </a:rPr>
              <a:t>individuale, a quella invece di </a:t>
            </a:r>
            <a:r>
              <a:rPr lang="it-IT" sz="2000" b="1" i="0" u="none" strike="noStrike" baseline="0" dirty="0">
                <a:latin typeface="TrebuchetMS-Bold"/>
              </a:rPr>
              <a:t>Organizzazione di Volontariato</a:t>
            </a:r>
            <a:r>
              <a:rPr lang="it-IT" sz="2000" b="0" i="0" u="none" strike="noStrike" baseline="0" dirty="0">
                <a:latin typeface="TrebuchetMS"/>
              </a:rPr>
              <a:t>,</a:t>
            </a:r>
          </a:p>
          <a:p>
            <a:pPr algn="l"/>
            <a:r>
              <a:rPr lang="it-IT" sz="2000" b="0" i="0" u="none" strike="noStrike" baseline="0" dirty="0">
                <a:latin typeface="TrebuchetMS"/>
              </a:rPr>
              <a:t>quindi con la presa di coscienza del ruolo più efficace che gruppi</a:t>
            </a:r>
          </a:p>
          <a:p>
            <a:pPr algn="l"/>
            <a:r>
              <a:rPr lang="it-IT" sz="2000" b="0" i="0" u="none" strike="noStrike" baseline="0" dirty="0">
                <a:latin typeface="TrebuchetMS"/>
              </a:rPr>
              <a:t>d</a:t>
            </a:r>
            <a:r>
              <a:rPr lang="it-IT" sz="2000" b="0" i="0" u="none" strike="noStrike" baseline="0" dirty="0">
                <a:latin typeface="Meiryo" panose="020B0400000000000000" pitchFamily="34" charset="-128"/>
              </a:rPr>
              <a:t>’</a:t>
            </a:r>
            <a:r>
              <a:rPr lang="it-IT" sz="2000" b="0" i="0" u="none" strike="noStrike" baseline="0" dirty="0">
                <a:latin typeface="TrebuchetMS"/>
              </a:rPr>
              <a:t>intervento organizzati (singoli o uniti in coordinamenti territoriali)</a:t>
            </a:r>
          </a:p>
          <a:p>
            <a:pPr algn="l"/>
            <a:r>
              <a:rPr lang="it-IT" sz="2000" b="0" i="0" u="none" strike="noStrike" baseline="0" dirty="0">
                <a:latin typeface="TrebuchetMS"/>
              </a:rPr>
              <a:t>possono svolgere.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1014422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42E02F-65F2-F772-5656-F9A762F366DE}"/>
              </a:ext>
            </a:extLst>
          </p:cNvPr>
          <p:cNvSpPr txBox="1"/>
          <p:nvPr/>
        </p:nvSpPr>
        <p:spPr>
          <a:xfrm>
            <a:off x="2070278" y="2035564"/>
            <a:ext cx="8786612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4800" b="1" i="0" u="none" strike="noStrike" baseline="0" dirty="0">
                <a:latin typeface="TrebuchetMS-Bold"/>
              </a:rPr>
              <a:t>Ruolo del volontariato</a:t>
            </a:r>
          </a:p>
          <a:p>
            <a:pPr algn="l"/>
            <a:endParaRPr lang="it-IT" sz="1400" b="1" i="0" u="none" strike="noStrike" baseline="0" dirty="0">
              <a:latin typeface="TrebuchetMS-Bold"/>
            </a:endParaRPr>
          </a:p>
          <a:p>
            <a:pPr algn="l"/>
            <a:r>
              <a:rPr lang="it-IT" sz="2800" b="1" i="0" u="none" strike="noStrike" baseline="0" dirty="0">
                <a:latin typeface="Calibri-Bold"/>
              </a:rPr>
              <a:t>Il ruolo insostituibile assunto oggi dal Volontariato di</a:t>
            </a:r>
          </a:p>
          <a:p>
            <a:pPr algn="l"/>
            <a:r>
              <a:rPr lang="it-IT" sz="2800" b="1" i="0" u="none" strike="noStrike" baseline="0" dirty="0">
                <a:latin typeface="Calibri-Bold"/>
              </a:rPr>
              <a:t>Protezione Civile come custode di ciascun territorio e forza civile di tutela della comunità, è riconosciuto e tutelato.</a:t>
            </a:r>
          </a:p>
          <a:p>
            <a:pPr algn="l"/>
            <a:endParaRPr lang="it-IT" sz="2800" b="1" i="0" u="none" strike="noStrike" baseline="0" dirty="0">
              <a:latin typeface="Calibri-Bold"/>
            </a:endParaRPr>
          </a:p>
          <a:p>
            <a:pPr algn="l"/>
            <a:r>
              <a:rPr lang="it-IT" sz="2000" b="1" i="0" u="none" strike="noStrike" baseline="0" dirty="0">
                <a:latin typeface="Calibri-Bold"/>
              </a:rPr>
              <a:t>Tale ruolo è rafforzato con lo sviluppo, nell’ultimo decennio, di una cultura di</a:t>
            </a:r>
          </a:p>
          <a:p>
            <a:pPr algn="l"/>
            <a:r>
              <a:rPr lang="it-IT" sz="2000" b="1" i="0" u="none" strike="noStrike" baseline="0" dirty="0">
                <a:latin typeface="Calibri-Bold"/>
              </a:rPr>
              <a:t>Protezione </a:t>
            </a:r>
            <a:r>
              <a:rPr lang="it-IT" sz="2000" b="1" dirty="0">
                <a:latin typeface="Calibri-Bold"/>
              </a:rPr>
              <a:t>C</a:t>
            </a:r>
            <a:r>
              <a:rPr lang="it-IT" sz="2000" b="1" i="0" u="none" strike="noStrike" baseline="0" dirty="0">
                <a:latin typeface="Calibri-Bold"/>
              </a:rPr>
              <a:t>ivile, intesa non più soltanto come soccorso ma principalmente come</a:t>
            </a:r>
          </a:p>
          <a:p>
            <a:pPr algn="l"/>
            <a:r>
              <a:rPr lang="it-IT" sz="2000" b="1" i="0" u="none" strike="noStrike" baseline="0" dirty="0">
                <a:latin typeface="Calibri-Bold"/>
              </a:rPr>
              <a:t>attività di previsione e prevenzione delle calamità.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7113830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C3F15F-187A-D043-2BD9-4907C4D581D1}"/>
              </a:ext>
            </a:extLst>
          </p:cNvPr>
          <p:cNvSpPr txBox="1"/>
          <p:nvPr/>
        </p:nvSpPr>
        <p:spPr>
          <a:xfrm>
            <a:off x="1902853" y="2274889"/>
            <a:ext cx="923737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5400" b="1" i="0" u="none" strike="noStrike" baseline="0" dirty="0">
                <a:latin typeface="TrebuchetMS-Bold"/>
              </a:rPr>
              <a:t>Cosa PUO’ FARE il volontariato</a:t>
            </a:r>
          </a:p>
          <a:p>
            <a:pPr algn="l"/>
            <a:endParaRPr lang="it-IT" sz="5400" b="1" i="0" u="none" strike="noStrike" baseline="0" dirty="0">
              <a:latin typeface="TrebuchetMS-Bold"/>
            </a:endParaRP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Circolare DPC 7 febbraio 2006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Circolare DPC 2 febbraio 2007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Circolare DPC 11 marzo 2008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Decreto Presidenza del Consiglio dei Ministri - 9 novembre 2012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792264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DC9995-ACC8-215A-AC48-3D5DCD498325}"/>
              </a:ext>
            </a:extLst>
          </p:cNvPr>
          <p:cNvSpPr txBox="1"/>
          <p:nvPr/>
        </p:nvSpPr>
        <p:spPr>
          <a:xfrm>
            <a:off x="3046926" y="1881773"/>
            <a:ext cx="60981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Attività formative e addestramento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Attività ed interventi in vista o in caso di emergenze od altri</a:t>
            </a:r>
          </a:p>
          <a:p>
            <a:pPr algn="l"/>
            <a:r>
              <a:rPr lang="it-IT" sz="2000" b="0" i="0" u="none" strike="noStrike" baseline="0" dirty="0">
                <a:latin typeface="TrebuchetMS"/>
              </a:rPr>
              <a:t>eventi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Attività ed interventi di rilievo nazionale ed internazionale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Attività ed interventi di rilievo regionale e locale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La ricerca di persone disperse secondo precisi piani operativi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Compiere le attività assegnate e previste dal Piano di Emergenza di Protezione Civile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Svolgere le attività autorizzate per la propria specializzazione senza contrastare con le attività istituzionali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2187981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7A91C30-12F2-D6D4-EE52-F9A28134292E}"/>
              </a:ext>
            </a:extLst>
          </p:cNvPr>
          <p:cNvSpPr txBox="1"/>
          <p:nvPr/>
        </p:nvSpPr>
        <p:spPr>
          <a:xfrm>
            <a:off x="628917" y="2422893"/>
            <a:ext cx="1093416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5400" b="1" i="0" u="none" strike="noStrike" baseline="0" dirty="0">
                <a:latin typeface="TrebuchetMS-Bold"/>
              </a:rPr>
              <a:t>Cosa </a:t>
            </a:r>
            <a:r>
              <a:rPr lang="it-IT" sz="5400" b="1" i="0" u="none" strike="noStrike" baseline="0" dirty="0">
                <a:solidFill>
                  <a:srgbClr val="FF0000"/>
                </a:solidFill>
                <a:latin typeface="TrebuchetMS-Bold"/>
              </a:rPr>
              <a:t>NON DEVE FARE </a:t>
            </a:r>
            <a:r>
              <a:rPr lang="it-IT" sz="5400" b="1" i="0" u="none" strike="noStrike" baseline="0" dirty="0">
                <a:latin typeface="TrebuchetMS-Bold"/>
              </a:rPr>
              <a:t>il volontariato</a:t>
            </a:r>
          </a:p>
          <a:p>
            <a:pPr algn="l"/>
            <a:endParaRPr lang="it-IT" sz="5400" b="1" i="0" u="none" strike="noStrike" baseline="0" dirty="0">
              <a:latin typeface="TrebuchetMS-Bold"/>
            </a:endParaRP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Circolare DPC 7 febbraio 2006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Circolare DPC 2 febbraio 2007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Circolare DPC 11 marzo 2008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Decreto Presidenza del Consiglio dei Ministri - 9 novembre 2012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81150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733141-774E-4BAA-9126-63D89572F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395" y="1912448"/>
            <a:ext cx="8165207" cy="482856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endParaRPr lang="it-IT" sz="1800" b="0" i="0" u="none" strike="noStrike" baseline="0" dirty="0">
              <a:latin typeface="TrebuchetMS"/>
            </a:endParaRPr>
          </a:p>
          <a:p>
            <a:pPr algn="l"/>
            <a:r>
              <a:rPr lang="en-US" sz="1800" b="1" i="0" u="none" strike="noStrike" baseline="0" dirty="0">
                <a:latin typeface="TrebuchetMS-Bold"/>
              </a:rPr>
              <a:t>INSARAG (International Search and Rescue Advisory Group)</a:t>
            </a:r>
            <a:r>
              <a:rPr lang="en-US" sz="1800" b="0" i="0" u="none" strike="noStrike" baseline="0" dirty="0">
                <a:latin typeface="TrebuchetMS"/>
              </a:rPr>
              <a:t>: </a:t>
            </a:r>
            <a:r>
              <a:rPr lang="en-US" sz="1800" b="0" i="0" u="none" strike="noStrike" baseline="0" dirty="0" err="1">
                <a:latin typeface="TrebuchetMS"/>
              </a:rPr>
              <a:t>che</a:t>
            </a:r>
            <a:r>
              <a:rPr lang="en-US" sz="1800" b="0" i="0" u="none" strike="noStrike" baseline="0" dirty="0">
                <a:latin typeface="TrebuchetMS"/>
              </a:rPr>
              <a:t> </a:t>
            </a:r>
            <a:r>
              <a:rPr lang="en-US" sz="1800" b="0" i="0" u="none" strike="noStrike" baseline="0" dirty="0" err="1">
                <a:latin typeface="TrebuchetMS"/>
              </a:rPr>
              <a:t>svolge</a:t>
            </a:r>
            <a:endParaRPr lang="en-US" sz="1800" b="0" i="0" u="none" strike="noStrike" baseline="0" dirty="0">
              <a:latin typeface="TrebuchetMS"/>
            </a:endParaRP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TrebuchetMS"/>
              </a:rPr>
              <a:t>      attività di sviluppo delle relazioni tra le squadre di soccorso internazionali.</a:t>
            </a:r>
          </a:p>
          <a:p>
            <a:pPr marL="0" indent="0" algn="l">
              <a:buNone/>
            </a:pPr>
            <a:endParaRPr lang="it-IT" sz="1800" b="0" i="0" u="none" strike="noStrike" baseline="0" dirty="0">
              <a:latin typeface="TrebuchetMS"/>
            </a:endParaRPr>
          </a:p>
          <a:p>
            <a:pPr algn="l"/>
            <a:r>
              <a:rPr lang="it-IT" sz="1800" b="1" i="0" u="none" strike="noStrike" baseline="0" dirty="0">
                <a:latin typeface="TrebuchetMS-Bold"/>
              </a:rPr>
              <a:t>FCSU (Field </a:t>
            </a:r>
            <a:r>
              <a:rPr lang="it-IT" sz="1800" b="1" i="0" u="none" strike="noStrike" baseline="0" dirty="0" err="1">
                <a:latin typeface="TrebuchetMS-Bold"/>
              </a:rPr>
              <a:t>Coordination</a:t>
            </a:r>
            <a:r>
              <a:rPr lang="it-IT" sz="1800" b="1" i="0" u="none" strike="noStrike" baseline="0" dirty="0">
                <a:latin typeface="TrebuchetMS-Bold"/>
              </a:rPr>
              <a:t> Support Unit)</a:t>
            </a:r>
            <a:r>
              <a:rPr lang="it-IT" sz="1800" b="0" i="0" u="none" strike="noStrike" baseline="0" dirty="0">
                <a:latin typeface="TrebuchetMS"/>
              </a:rPr>
              <a:t>: responsabile della gestione e del</a:t>
            </a: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TrebuchetMS"/>
              </a:rPr>
              <a:t>      supporto alle squadre UNDAC.</a:t>
            </a:r>
          </a:p>
          <a:p>
            <a:pPr marL="0" indent="0" algn="l">
              <a:buNone/>
            </a:pPr>
            <a:endParaRPr lang="it-IT" sz="1800" b="0" i="0" u="none" strike="noStrike" baseline="0" dirty="0">
              <a:latin typeface="TrebuchetMS"/>
            </a:endParaRPr>
          </a:p>
          <a:p>
            <a:pPr algn="l"/>
            <a:r>
              <a:rPr lang="it-IT" sz="1800" b="0" i="0" u="none" strike="noStrike" baseline="0" dirty="0">
                <a:latin typeface="TrebuchetMS"/>
              </a:rPr>
              <a:t>Le </a:t>
            </a:r>
            <a:r>
              <a:rPr lang="it-IT" sz="1800" b="1" i="0" u="none" strike="noStrike" baseline="0" dirty="0">
                <a:latin typeface="TrebuchetMS-Bold"/>
              </a:rPr>
              <a:t>squadre </a:t>
            </a:r>
            <a:r>
              <a:rPr lang="it-IT" sz="1800" b="0" i="0" u="none" strike="noStrike" baseline="0" dirty="0">
                <a:latin typeface="TrebuchetMS"/>
              </a:rPr>
              <a:t>inviate devono essere </a:t>
            </a:r>
            <a:r>
              <a:rPr lang="it-IT" sz="1800" b="1" i="0" u="none" strike="noStrike" baseline="0" dirty="0">
                <a:latin typeface="TrebuchetMS-Bold"/>
              </a:rPr>
              <a:t>ufficialmente riconosciute dalle proprie</a:t>
            </a:r>
          </a:p>
          <a:p>
            <a:pPr marL="0" indent="0" algn="l">
              <a:buNone/>
            </a:pPr>
            <a:r>
              <a:rPr lang="it-IT" sz="1800" b="1" i="0" u="none" strike="noStrike" baseline="0" dirty="0">
                <a:latin typeface="TrebuchetMS-Bold"/>
              </a:rPr>
              <a:t>      autorità diplomatiche </a:t>
            </a:r>
            <a:r>
              <a:rPr lang="it-IT" sz="1800" b="0" i="0" u="none" strike="noStrike" baseline="0" dirty="0">
                <a:latin typeface="TrebuchetMS"/>
              </a:rPr>
              <a:t>nel paese colpito e mantengano costantemente</a:t>
            </a: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TrebuchetMS"/>
              </a:rPr>
              <a:t>      contatti con le Nazioni Unite.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1D2908-377D-4A88-89FC-6765B4896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EBF3CD9-E56C-4B59-B9E1-292711D77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697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528508-B5F3-14E7-9EE7-B85B2ACF110B}"/>
              </a:ext>
            </a:extLst>
          </p:cNvPr>
          <p:cNvSpPr txBox="1"/>
          <p:nvPr/>
        </p:nvSpPr>
        <p:spPr>
          <a:xfrm>
            <a:off x="2009103" y="1939697"/>
            <a:ext cx="949173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0" i="0" u="none" strike="noStrike" baseline="0" dirty="0">
                <a:latin typeface="Wingdings-Regular"/>
              </a:rPr>
              <a:t>➢ </a:t>
            </a:r>
            <a:r>
              <a:rPr lang="it-IT" sz="2400" b="0" i="0" u="none" strike="noStrike" baseline="0" dirty="0">
                <a:latin typeface="TrebuchetMS"/>
              </a:rPr>
              <a:t>Non partecipa a manifestazioni di tipo </a:t>
            </a:r>
            <a:r>
              <a:rPr lang="it-IT" sz="2400" b="1" i="0" u="none" strike="noStrike" baseline="0" dirty="0">
                <a:latin typeface="TrebuchetMS-Bold"/>
              </a:rPr>
              <a:t>“politico o elettorale”</a:t>
            </a:r>
          </a:p>
          <a:p>
            <a:pPr algn="l"/>
            <a:r>
              <a:rPr lang="it-IT" sz="2400" b="0" i="0" u="none" strike="noStrike" baseline="0" dirty="0">
                <a:latin typeface="Wingdings-Regular"/>
              </a:rPr>
              <a:t>➢ </a:t>
            </a:r>
            <a:r>
              <a:rPr lang="it-IT" sz="2400" b="0" i="0" u="none" strike="noStrike" baseline="0" dirty="0">
                <a:latin typeface="TrebuchetMS"/>
              </a:rPr>
              <a:t>Non partecipa a manifestazioni contrastanti con il proprio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“status sociale”</a:t>
            </a:r>
          </a:p>
          <a:p>
            <a:pPr algn="l"/>
            <a:r>
              <a:rPr lang="it-IT" sz="2400" b="0" i="0" u="none" strike="noStrike" baseline="0" dirty="0">
                <a:latin typeface="Wingdings-Regular"/>
              </a:rPr>
              <a:t>➢ </a:t>
            </a:r>
            <a:r>
              <a:rPr lang="it-IT" sz="2400" b="1" i="0" u="none" strike="noStrike" baseline="0" dirty="0">
                <a:latin typeface="TrebuchetMS-Bold"/>
              </a:rPr>
              <a:t>Non si sostituisce alle istituzioni</a:t>
            </a:r>
          </a:p>
          <a:p>
            <a:pPr algn="l"/>
            <a:r>
              <a:rPr lang="it-IT" sz="2400" b="0" i="0" u="none" strike="noStrike" baseline="0" dirty="0">
                <a:latin typeface="Wingdings-Regular"/>
              </a:rPr>
              <a:t>➢ </a:t>
            </a:r>
            <a:r>
              <a:rPr lang="it-IT" sz="2400" b="0" i="0" u="none" strike="noStrike" baseline="0" dirty="0">
                <a:latin typeface="TrebuchetMS"/>
              </a:rPr>
              <a:t>Non fa il lavoro attribuito ad altre </a:t>
            </a:r>
            <a:r>
              <a:rPr lang="it-IT" sz="2400" b="1" i="0" u="none" strike="noStrike" baseline="0" dirty="0">
                <a:latin typeface="TrebuchetMS-Bold"/>
              </a:rPr>
              <a:t>“figure professionali e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istituzionali”</a:t>
            </a:r>
          </a:p>
          <a:p>
            <a:pPr algn="l"/>
            <a:r>
              <a:rPr lang="it-IT" sz="2400" b="0" i="0" u="none" strike="noStrike" baseline="0" dirty="0">
                <a:latin typeface="Wingdings-Regular"/>
              </a:rPr>
              <a:t>➢ </a:t>
            </a:r>
            <a:r>
              <a:rPr lang="it-IT" sz="2400" b="1" i="0" u="none" strike="noStrike" baseline="0" dirty="0">
                <a:latin typeface="TrebuchetMS-Bold"/>
              </a:rPr>
              <a:t>Non dirige il traffico</a:t>
            </a:r>
            <a:r>
              <a:rPr lang="it-IT" sz="2400" b="0" i="0" u="none" strike="noStrike" baseline="0" dirty="0">
                <a:latin typeface="TrebuchetMS"/>
              </a:rPr>
              <a:t>, non usa distintivi non autorizzati</a:t>
            </a:r>
          </a:p>
          <a:p>
            <a:pPr algn="l"/>
            <a:r>
              <a:rPr lang="it-IT" sz="2400" b="0" i="0" u="none" strike="noStrike" baseline="0" dirty="0">
                <a:latin typeface="Wingdings-Regular"/>
              </a:rPr>
              <a:t>➢ </a:t>
            </a:r>
            <a:r>
              <a:rPr lang="it-IT" sz="2400" b="0" i="0" u="none" strike="noStrike" baseline="0" dirty="0">
                <a:latin typeface="TrebuchetMS"/>
              </a:rPr>
              <a:t>Non fa il </a:t>
            </a:r>
            <a:r>
              <a:rPr lang="it-IT" sz="2400" b="1" i="0" u="none" strike="noStrike" baseline="0" dirty="0">
                <a:latin typeface="TrebuchetMS-Bold"/>
              </a:rPr>
              <a:t>“controllo del territorio” </a:t>
            </a:r>
            <a:r>
              <a:rPr lang="it-IT" sz="2400" b="0" i="0" u="none" strike="noStrike" baseline="0" dirty="0">
                <a:latin typeface="TrebuchetMS"/>
              </a:rPr>
              <a:t>attraverso le </a:t>
            </a:r>
            <a:r>
              <a:rPr lang="it-IT" sz="2400" b="1" i="0" u="none" strike="noStrike" baseline="0" dirty="0">
                <a:latin typeface="TrebuchetMS-Bold"/>
              </a:rPr>
              <a:t>“ronde”</a:t>
            </a:r>
          </a:p>
          <a:p>
            <a:pPr algn="l"/>
            <a:r>
              <a:rPr lang="it-IT" sz="2400" b="0" i="0" u="none" strike="noStrike" baseline="0" dirty="0">
                <a:latin typeface="Wingdings-Regular"/>
              </a:rPr>
              <a:t>➢ </a:t>
            </a:r>
            <a:r>
              <a:rPr lang="it-IT" sz="2400" b="1" i="0" u="none" strike="noStrike" baseline="0" dirty="0">
                <a:latin typeface="TrebuchetMS-Bold"/>
              </a:rPr>
              <a:t>Non utilizza impropriamente </a:t>
            </a:r>
            <a:r>
              <a:rPr lang="it-IT" sz="2400" b="0" i="0" u="none" strike="noStrike" baseline="0" dirty="0">
                <a:latin typeface="TrebuchetMS"/>
              </a:rPr>
              <a:t>mezzi, attrezzature, uniforme</a:t>
            </a:r>
          </a:p>
          <a:p>
            <a:pPr algn="l"/>
            <a:r>
              <a:rPr lang="it-IT" sz="2400" b="0" i="0" u="none" strike="noStrike" baseline="0" dirty="0">
                <a:latin typeface="TrebuchetMS"/>
              </a:rPr>
              <a:t>per scopi che non sono di protezione civile o autorizzate a</a:t>
            </a:r>
          </a:p>
          <a:p>
            <a:pPr algn="l"/>
            <a:r>
              <a:rPr lang="it-IT" sz="2400" b="0" i="0" u="none" strike="noStrike" baseline="0" dirty="0">
                <a:latin typeface="TrebuchetMS"/>
              </a:rPr>
              <a:t>livello di istituzione, ovvero: </a:t>
            </a:r>
            <a:r>
              <a:rPr lang="it-IT" sz="2400" b="1" i="0" u="none" strike="noStrike" baseline="0" dirty="0">
                <a:latin typeface="TrebuchetMS-Bold"/>
              </a:rPr>
              <a:t>previsione, prevenzione,</a:t>
            </a:r>
          </a:p>
          <a:p>
            <a:pPr algn="l"/>
            <a:r>
              <a:rPr lang="it-IT" sz="2400" b="1" i="0" u="none" strike="noStrike" baseline="0" dirty="0">
                <a:latin typeface="TrebuchetMS-Bold"/>
              </a:rPr>
              <a:t>soccorso e superamento dell’emergenza.</a:t>
            </a:r>
          </a:p>
          <a:p>
            <a:pPr algn="l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14184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8F8910-8993-F56F-356E-F64FDAE07379}"/>
              </a:ext>
            </a:extLst>
          </p:cNvPr>
          <p:cNvSpPr txBox="1"/>
          <p:nvPr/>
        </p:nvSpPr>
        <p:spPr>
          <a:xfrm>
            <a:off x="2787552" y="1726471"/>
            <a:ext cx="7502668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b="1" i="0" u="none" strike="noStrike" baseline="0" dirty="0">
                <a:latin typeface="TrebuchetMS-Bold"/>
              </a:rPr>
              <a:t>Le specializzazioni del volontariato</a:t>
            </a:r>
          </a:p>
          <a:p>
            <a:pPr algn="l"/>
            <a:endParaRPr lang="it-IT" b="1" i="0" u="none" strike="noStrike" baseline="0" dirty="0">
              <a:solidFill>
                <a:srgbClr val="002060"/>
              </a:solidFill>
              <a:latin typeface="TrebuchetMS-Bold"/>
            </a:endParaRP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informazione alla popolazione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rischio idrogeologico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antincendio boschivo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soccorso e assistenza popolazione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unità cinofile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attività logistica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radiocomunicazioni TLC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gestione campi e aree accoglienza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salvaguardia beni culturali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sommozzatori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assistenza psicosociale</a:t>
            </a:r>
          </a:p>
          <a:p>
            <a:pPr algn="l"/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unità equestri</a:t>
            </a:r>
          </a:p>
          <a:p>
            <a:r>
              <a:rPr lang="it-IT" sz="2000" b="0" i="0" u="none" strike="noStrike" baseline="0" dirty="0">
                <a:latin typeface="Wingdings-Regular"/>
              </a:rPr>
              <a:t>➢ </a:t>
            </a:r>
            <a:r>
              <a:rPr lang="it-IT" sz="2000" b="0" i="0" u="none" strike="noStrike" baseline="0" dirty="0">
                <a:latin typeface="TrebuchetMS"/>
              </a:rPr>
              <a:t>epidemie</a:t>
            </a:r>
          </a:p>
          <a:p>
            <a:pPr algn="l"/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7102051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7C385DE-5F52-A14B-64C5-EE3E197A5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48" y="1801963"/>
            <a:ext cx="6585397" cy="49390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3D1908-3A5B-4F73-03A6-126CD9F0EEF4}"/>
              </a:ext>
            </a:extLst>
          </p:cNvPr>
          <p:cNvSpPr txBox="1"/>
          <p:nvPr/>
        </p:nvSpPr>
        <p:spPr>
          <a:xfrm>
            <a:off x="486177" y="2644170"/>
            <a:ext cx="46396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i="0" u="none" strike="noStrike" baseline="0" dirty="0">
                <a:latin typeface="TrebuchetMS-Bold"/>
              </a:rPr>
              <a:t>Informazione alla popolazione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0310865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8" y="212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22F427-23BB-FC55-326A-EA36EFAC9BDB}"/>
              </a:ext>
            </a:extLst>
          </p:cNvPr>
          <p:cNvSpPr txBox="1"/>
          <p:nvPr/>
        </p:nvSpPr>
        <p:spPr>
          <a:xfrm>
            <a:off x="534354" y="1596702"/>
            <a:ext cx="6098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i="0" u="none" strike="noStrike" baseline="0" dirty="0">
                <a:latin typeface="TrebuchetMS-Bold"/>
              </a:rPr>
              <a:t>Rischio Idrogeologico</a:t>
            </a:r>
            <a:endParaRPr lang="it-IT" sz="4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647A6A3-6A88-745F-96BE-DD7D38894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298" y="1913922"/>
            <a:ext cx="3702125" cy="494407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437923E-2AC2-D529-8A1A-0DF23FC94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7" y="2427699"/>
            <a:ext cx="3332643" cy="4430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3ECDDD1-20B5-A1DC-6A11-0D40E6B9C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633" y="2699571"/>
            <a:ext cx="3968255" cy="38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136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8EBC4F-9C4B-84AF-4205-D941F905D697}"/>
              </a:ext>
            </a:extLst>
          </p:cNvPr>
          <p:cNvSpPr txBox="1"/>
          <p:nvPr/>
        </p:nvSpPr>
        <p:spPr>
          <a:xfrm>
            <a:off x="2920285" y="1524352"/>
            <a:ext cx="6098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Antincendio Boschivo</a:t>
            </a:r>
            <a:endParaRPr lang="it-IT" sz="4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E157B0-618B-92D9-F0D5-6D26C184B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816" y="2152461"/>
            <a:ext cx="2571184" cy="255307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081B228-F3EA-4D57-9492-259F21C88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664" y="4210550"/>
            <a:ext cx="5076670" cy="264745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488DCC1-C85D-C8C6-C35D-3B9E73864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759" y="4210550"/>
            <a:ext cx="2898563" cy="264745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F7DB161-A434-A33E-2355-E20E27B4D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615" y="2531689"/>
            <a:ext cx="3404103" cy="255307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2644C3E-E165-EE6C-E4AE-56862D1648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69" y="3367202"/>
            <a:ext cx="2651365" cy="352865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775CD62-D098-3DD1-902A-2D023BFBD0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8051" y="2194778"/>
            <a:ext cx="2788467" cy="23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887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6214C81-5B3F-0F00-2695-7EDB34735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369" y="2414877"/>
            <a:ext cx="3805259" cy="24148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C28F40-1907-9CAA-4F88-0914231D04E1}"/>
              </a:ext>
            </a:extLst>
          </p:cNvPr>
          <p:cNvSpPr txBox="1"/>
          <p:nvPr/>
        </p:nvSpPr>
        <p:spPr>
          <a:xfrm>
            <a:off x="1337170" y="1726471"/>
            <a:ext cx="99318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Soccorso e Assistenza alla Popolazione</a:t>
            </a:r>
            <a:endParaRPr lang="it-IT" sz="4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0B56E4C-623A-CA54-44F9-E3D808A8E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05" y="4443123"/>
            <a:ext cx="3219836" cy="241487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05D5466-E9D5-5CD2-BBAB-00E9D73AA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90" y="4443123"/>
            <a:ext cx="3219835" cy="241487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C617A46-3D9F-70E6-1460-B31FCD099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3" y="2414877"/>
            <a:ext cx="3219835" cy="241487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C9BD43E-F1FB-4180-97B4-8F7A2843E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809" y="2445952"/>
            <a:ext cx="3109798" cy="23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896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114117-147B-B6F7-44B2-FFC981F6D336}"/>
              </a:ext>
            </a:extLst>
          </p:cNvPr>
          <p:cNvSpPr txBox="1"/>
          <p:nvPr/>
        </p:nvSpPr>
        <p:spPr>
          <a:xfrm>
            <a:off x="2843011" y="1624815"/>
            <a:ext cx="6098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Nucleo CINOFILI</a:t>
            </a:r>
            <a:endParaRPr lang="it-IT" sz="4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E0259EC-3939-482A-9F36-4E04DDF25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2055"/>
            <a:ext cx="3116687" cy="50402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92CA3C9-48A4-F351-A712-DE4151E8D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360" y="2690195"/>
            <a:ext cx="6373640" cy="41374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D7FB43E-737C-AA9E-C89A-78C8E2E13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469" y="2321481"/>
            <a:ext cx="1665838" cy="149382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F0734CF-9958-F331-683C-E0CDDD676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379" y="4884345"/>
            <a:ext cx="1919335" cy="197365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CF41529-3F93-5A14-1FE3-5366F9A82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3172" y="3524854"/>
            <a:ext cx="3005750" cy="190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097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9F43AA-BB1D-19BF-E611-01D46F4DFA7E}"/>
              </a:ext>
            </a:extLst>
          </p:cNvPr>
          <p:cNvSpPr txBox="1"/>
          <p:nvPr/>
        </p:nvSpPr>
        <p:spPr>
          <a:xfrm>
            <a:off x="2881647" y="1629464"/>
            <a:ext cx="6098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Ricerca dispersi</a:t>
            </a:r>
            <a:endParaRPr lang="it-IT" sz="4800" dirty="0"/>
          </a:p>
        </p:txBody>
      </p:sp>
      <p:pic>
        <p:nvPicPr>
          <p:cNvPr id="7" name="Picture 4" descr="carta igm">
            <a:extLst>
              <a:ext uri="{FF2B5EF4-FFF2-40B4-BE49-F238E27FC236}">
                <a16:creationId xmlns:a16="http://schemas.microsoft.com/office/drawing/2014/main" id="{3062F404-06AD-9B90-6A43-DC8E0E1A22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4389815" y="2864078"/>
            <a:ext cx="3412369" cy="4575474"/>
          </a:xfrm>
          <a:noFill/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9DE74FC-7998-49FB-5074-7A2A9850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0565"/>
            <a:ext cx="4590258" cy="344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AACC24A-8ABF-E171-7153-701DF4DC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44" y="2410565"/>
            <a:ext cx="4575475" cy="342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7260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C1E5A3F-BB58-7FCB-8B51-5F62DAB7C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455" y="3716448"/>
            <a:ext cx="4200808" cy="31415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4024C15-E345-A17F-F8AA-E158A5080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5523"/>
            <a:ext cx="5685576" cy="41917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F9DD6EA-3E9F-E793-6F4D-F73D5C893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036" y="1855523"/>
            <a:ext cx="3041964" cy="302385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5C28AB-7AB9-33D2-CB3F-393CA72928FD}"/>
              </a:ext>
            </a:extLst>
          </p:cNvPr>
          <p:cNvSpPr txBox="1"/>
          <p:nvPr/>
        </p:nvSpPr>
        <p:spPr>
          <a:xfrm>
            <a:off x="551670" y="6000890"/>
            <a:ext cx="4582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Attività Logistica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0036780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38B5C2-B4EC-2F10-1665-70C220FA63B3}"/>
              </a:ext>
            </a:extLst>
          </p:cNvPr>
          <p:cNvSpPr txBox="1"/>
          <p:nvPr/>
        </p:nvSpPr>
        <p:spPr>
          <a:xfrm>
            <a:off x="1995985" y="1726471"/>
            <a:ext cx="7762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Radiocomunicazioni TLC</a:t>
            </a:r>
            <a:endParaRPr lang="it-IT" sz="4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18E976-D5D3-95A1-D2C9-3E9BC19CE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7602"/>
            <a:ext cx="4671588" cy="36666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F69D4FC-42B6-34B8-2012-944D14C59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638" y="2420371"/>
            <a:ext cx="2326831" cy="237971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47E256C-AE05-D100-D794-02E7FA899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556" y="4800085"/>
            <a:ext cx="2652858" cy="205791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D33703C-24B3-C324-B8A6-871059794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4024" y="2052040"/>
            <a:ext cx="2847976" cy="480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8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033301-3028-CDB5-5136-0C6BB6044D7F}"/>
              </a:ext>
            </a:extLst>
          </p:cNvPr>
          <p:cNvSpPr txBox="1"/>
          <p:nvPr/>
        </p:nvSpPr>
        <p:spPr>
          <a:xfrm>
            <a:off x="708338" y="1893194"/>
            <a:ext cx="11011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PROTEZIONE CIVILE IN ITALIA</a:t>
            </a:r>
          </a:p>
          <a:p>
            <a:pPr algn="ctr"/>
            <a:r>
              <a:rPr lang="it-IT" sz="2000" b="1" i="1" dirty="0">
                <a:solidFill>
                  <a:schemeClr val="accent1"/>
                </a:solidFill>
              </a:rPr>
              <a:t>Come siamo arrivati fino a qui---</a:t>
            </a:r>
          </a:p>
          <a:p>
            <a:pPr algn="ctr"/>
            <a:r>
              <a:rPr lang="it-IT" sz="2000" b="1" i="1" dirty="0">
                <a:solidFill>
                  <a:schemeClr val="accent1"/>
                </a:solidFill>
              </a:rPr>
              <a:t>gli eventi critici più drammatici</a:t>
            </a:r>
          </a:p>
          <a:p>
            <a:endParaRPr lang="it-IT" sz="2000" dirty="0">
              <a:solidFill>
                <a:schemeClr val="accent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7660E6-12DF-050F-1C78-9F3C913CAB16}"/>
              </a:ext>
            </a:extLst>
          </p:cNvPr>
          <p:cNvSpPr txBox="1"/>
          <p:nvPr/>
        </p:nvSpPr>
        <p:spPr>
          <a:xfrm>
            <a:off x="2730321" y="1770226"/>
            <a:ext cx="6671256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800" b="1" i="0" u="none" strike="noStrike" baseline="0" dirty="0">
              <a:solidFill>
                <a:srgbClr val="FF3300"/>
              </a:solidFill>
              <a:latin typeface="Calibri-Bold"/>
            </a:endParaRPr>
          </a:p>
          <a:p>
            <a:pPr algn="l"/>
            <a:endParaRPr lang="it-IT" b="1" dirty="0">
              <a:solidFill>
                <a:srgbClr val="FF3300"/>
              </a:solidFill>
              <a:latin typeface="Calibri-Bold"/>
            </a:endParaRPr>
          </a:p>
          <a:p>
            <a:pPr algn="l"/>
            <a:endParaRPr lang="it-IT" sz="1800" b="1" i="0" u="none" strike="noStrike" baseline="0" dirty="0">
              <a:solidFill>
                <a:srgbClr val="FF3300"/>
              </a:solidFill>
              <a:latin typeface="Calibri-Bold"/>
            </a:endParaRPr>
          </a:p>
          <a:p>
            <a:pPr algn="l"/>
            <a:endParaRPr lang="it-IT" b="1" dirty="0">
              <a:solidFill>
                <a:srgbClr val="FF3300"/>
              </a:solidFill>
              <a:latin typeface="Calibri-Bold"/>
            </a:endParaRPr>
          </a:p>
          <a:p>
            <a:pPr algn="l"/>
            <a:endParaRPr lang="it-IT" sz="1800" b="1" i="0" u="none" strike="noStrike" baseline="0" dirty="0">
              <a:solidFill>
                <a:srgbClr val="FF3300"/>
              </a:solidFill>
              <a:latin typeface="Calibri-Bold"/>
            </a:endParaRPr>
          </a:p>
          <a:p>
            <a:pPr algn="l"/>
            <a:r>
              <a:rPr lang="it-IT" sz="1800" b="1" i="0" u="none" strike="noStrike" baseline="0" dirty="0">
                <a:solidFill>
                  <a:srgbClr val="FF3300"/>
                </a:solidFill>
                <a:latin typeface="Calibri-Bold"/>
              </a:rPr>
              <a:t>1908 </a:t>
            </a:r>
            <a:r>
              <a:rPr lang="it-IT" sz="1800" b="0" i="0" u="none" strike="noStrike" baseline="0" dirty="0">
                <a:latin typeface="Calibri" panose="020F0502020204030204" pitchFamily="34" charset="0"/>
              </a:rPr>
              <a:t>terremoto devastante distrugge le città di Messina e Reggio</a:t>
            </a:r>
          </a:p>
          <a:p>
            <a:pPr algn="l"/>
            <a:r>
              <a:rPr lang="it-IT" sz="1800" b="0" i="0" u="none" strike="noStrike" baseline="0" dirty="0">
                <a:latin typeface="Calibri" panose="020F0502020204030204" pitchFamily="34" charset="0"/>
              </a:rPr>
              <a:t>Calabria; i soccorsi affidati al Regio Esercito (dislocato nel nord Italia)</a:t>
            </a:r>
          </a:p>
          <a:p>
            <a:pPr algn="l"/>
            <a:r>
              <a:rPr lang="it-IT" sz="1800" b="0" i="0" u="none" strike="noStrike" baseline="0" dirty="0">
                <a:latin typeface="Calibri" panose="020F0502020204030204" pitchFamily="34" charset="0"/>
              </a:rPr>
              <a:t>tardavano ad arrivare. Primi soccorsi offerti dalla marina Russa.</a:t>
            </a:r>
          </a:p>
          <a:p>
            <a:pPr algn="l"/>
            <a:r>
              <a:rPr lang="it-IT" sz="1800" b="1" i="0" u="none" strike="noStrike" baseline="0" dirty="0">
                <a:solidFill>
                  <a:srgbClr val="FF3300"/>
                </a:solidFill>
                <a:latin typeface="Calibri-Bold"/>
              </a:rPr>
              <a:t>1951 </a:t>
            </a:r>
            <a:r>
              <a:rPr lang="it-IT" sz="1800" b="0" i="0" u="none" strike="noStrike" baseline="0" dirty="0">
                <a:latin typeface="Calibri" panose="020F0502020204030204" pitchFamily="34" charset="0"/>
              </a:rPr>
              <a:t>alluvione del Polesine</a:t>
            </a:r>
          </a:p>
          <a:p>
            <a:pPr algn="l"/>
            <a:r>
              <a:rPr lang="it-IT" sz="1800" b="1" i="0" u="none" strike="noStrike" baseline="0" dirty="0">
                <a:solidFill>
                  <a:srgbClr val="FF3300"/>
                </a:solidFill>
                <a:latin typeface="Calibri-Bold"/>
              </a:rPr>
              <a:t>1963 </a:t>
            </a:r>
            <a:r>
              <a:rPr lang="it-IT" sz="1800" b="0" i="0" u="none" strike="noStrike" baseline="0" dirty="0">
                <a:latin typeface="Calibri" panose="020F0502020204030204" pitchFamily="34" charset="0"/>
              </a:rPr>
              <a:t>esondazione della diga del Vajont</a:t>
            </a:r>
          </a:p>
          <a:p>
            <a:pPr algn="l"/>
            <a:r>
              <a:rPr lang="it-IT" sz="1800" b="1" i="0" u="none" strike="noStrike" baseline="0" dirty="0">
                <a:solidFill>
                  <a:srgbClr val="FF3300"/>
                </a:solidFill>
                <a:latin typeface="Calibri-Bold"/>
              </a:rPr>
              <a:t>1966 </a:t>
            </a:r>
            <a:r>
              <a:rPr lang="it-IT" sz="1800" b="0" i="0" u="none" strike="noStrike" baseline="0" dirty="0">
                <a:latin typeface="Calibri" panose="020F0502020204030204" pitchFamily="34" charset="0"/>
              </a:rPr>
              <a:t>alluvione di Venezia e Firenze</a:t>
            </a:r>
          </a:p>
          <a:p>
            <a:pPr algn="l"/>
            <a:r>
              <a:rPr lang="it-IT" sz="1800" b="1" i="0" u="none" strike="noStrike" baseline="0" dirty="0">
                <a:solidFill>
                  <a:srgbClr val="FF3300"/>
                </a:solidFill>
                <a:latin typeface="Calibri-Bold"/>
              </a:rPr>
              <a:t>1976 </a:t>
            </a:r>
            <a:r>
              <a:rPr lang="it-IT" sz="1800" b="0" i="0" u="none" strike="noStrike" baseline="0" dirty="0">
                <a:latin typeface="Calibri" panose="020F0502020204030204" pitchFamily="34" charset="0"/>
              </a:rPr>
              <a:t>terremoto in Friuli</a:t>
            </a:r>
          </a:p>
          <a:p>
            <a:pPr algn="l"/>
            <a:r>
              <a:rPr lang="it-IT" sz="1800" b="1" i="0" u="none" strike="noStrike" baseline="0" dirty="0">
                <a:solidFill>
                  <a:srgbClr val="FF3300"/>
                </a:solidFill>
                <a:latin typeface="Calibri-Bold"/>
              </a:rPr>
              <a:t>1980 </a:t>
            </a:r>
            <a:r>
              <a:rPr lang="it-IT" sz="1800" b="0" i="0" u="none" strike="noStrike" baseline="0" dirty="0">
                <a:latin typeface="Calibri" panose="020F0502020204030204" pitchFamily="34" charset="0"/>
              </a:rPr>
              <a:t>terremoto in Irpinia</a:t>
            </a:r>
          </a:p>
          <a:p>
            <a:pPr algn="l"/>
            <a:endParaRPr lang="it-IT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it-IT" sz="1500" b="0" i="0" u="none" strike="noStrike" baseline="0" dirty="0">
                <a:latin typeface="Calibri" panose="020F0502020204030204" pitchFamily="34" charset="0"/>
              </a:rPr>
              <a:t>Solo per citare alcuni esempi significativi e non esaustivi del secolo scorso….</a:t>
            </a:r>
          </a:p>
          <a:p>
            <a:pPr algn="l"/>
            <a:r>
              <a:rPr lang="it-IT" sz="1500" b="1" i="0" u="none" strike="noStrike" baseline="0" dirty="0">
                <a:solidFill>
                  <a:srgbClr val="FF3300"/>
                </a:solidFill>
                <a:latin typeface="Calibri-Bold"/>
              </a:rPr>
              <a:t>I tentativi di organizzare uomini e risorse risultano carenti…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38887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4C92E7-5904-F8D2-DA6E-5C31F30E09EF}"/>
              </a:ext>
            </a:extLst>
          </p:cNvPr>
          <p:cNvSpPr txBox="1"/>
          <p:nvPr/>
        </p:nvSpPr>
        <p:spPr>
          <a:xfrm>
            <a:off x="1443818" y="1632342"/>
            <a:ext cx="9304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Gestione Campi ed aree accoglienza</a:t>
            </a:r>
            <a:endParaRPr lang="it-IT" sz="4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401F97C-B922-2EA6-5B5E-CC8C33DE2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640" y="2382799"/>
            <a:ext cx="6766719" cy="44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753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16989"/>
            <a:ext cx="11973582" cy="1609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2C86A9-A4DA-03D5-BA1E-4C2B38ED3069}"/>
              </a:ext>
            </a:extLst>
          </p:cNvPr>
          <p:cNvSpPr txBox="1"/>
          <p:nvPr/>
        </p:nvSpPr>
        <p:spPr>
          <a:xfrm>
            <a:off x="3049137" y="1726471"/>
            <a:ext cx="6093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Manutenzione Sentieri</a:t>
            </a:r>
            <a:endParaRPr lang="it-IT" sz="4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73CB6FB-058E-6AD0-F1AA-BEF47080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517" y="2445042"/>
            <a:ext cx="6832966" cy="44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518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D8665-E802-4F2E-9D24-C3E2EBE6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50" y="543745"/>
            <a:ext cx="7047587" cy="7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8EBF21-26B8-44AA-9D5D-1B7ADED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0"/>
            <a:ext cx="11973582" cy="16094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987D2A8-CDEA-7FF6-176F-2B4DF51C2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511"/>
            <a:ext cx="3264630" cy="43528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38F14B-6058-AAFE-7D0B-558C16EE2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32" y="3022979"/>
            <a:ext cx="5113361" cy="383502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9B2176-D98B-B0B8-F60F-C736FB472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94" y="1732735"/>
            <a:ext cx="3704797" cy="27785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D720EDB-8EB7-13BF-3E4B-7B6E14693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95" y="3997497"/>
            <a:ext cx="3814006" cy="286050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42D6D8-E9BD-EEF0-FF26-C7150E3DB59A}"/>
              </a:ext>
            </a:extLst>
          </p:cNvPr>
          <p:cNvSpPr txBox="1"/>
          <p:nvPr/>
        </p:nvSpPr>
        <p:spPr>
          <a:xfrm>
            <a:off x="2782979" y="1528603"/>
            <a:ext cx="60937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i="0" u="none" strike="noStrike" baseline="0" dirty="0">
                <a:latin typeface="TrebuchetMS-Bold"/>
              </a:rPr>
              <a:t>Convenzione PMA </a:t>
            </a:r>
          </a:p>
          <a:p>
            <a:pPr algn="ctr"/>
            <a:r>
              <a:rPr lang="it-IT" sz="4800" b="1" i="0" u="none" strike="noStrike" baseline="0" dirty="0">
                <a:latin typeface="TrebuchetMS-Bold"/>
              </a:rPr>
              <a:t>con </a:t>
            </a:r>
            <a:r>
              <a:rPr lang="it-IT" sz="4800" b="1" i="0" u="none" strike="noStrike" baseline="0" dirty="0" err="1">
                <a:latin typeface="TrebuchetMS-Bold"/>
              </a:rPr>
              <a:t>Areu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1026593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6C4F4F-3EAC-6CAC-663C-48638A00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" y="294410"/>
            <a:ext cx="11973582" cy="16094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35F496-EF15-429D-0ED9-D915E8B3B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AA2352-B713-884A-8CCF-DB6A9C190B00}"/>
              </a:ext>
            </a:extLst>
          </p:cNvPr>
          <p:cNvSpPr txBox="1"/>
          <p:nvPr/>
        </p:nvSpPr>
        <p:spPr>
          <a:xfrm>
            <a:off x="3049137" y="1824780"/>
            <a:ext cx="60937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MS-Bold"/>
                <a:ea typeface="+mn-ea"/>
                <a:cs typeface="+mn-cs"/>
              </a:rPr>
              <a:t>Campagna nazionale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MS-Bold"/>
                <a:ea typeface="+mn-ea"/>
                <a:cs typeface="+mn-cs"/>
              </a:rPr>
              <a:t>Io Non Rischio</a:t>
            </a:r>
            <a:endParaRPr kumimoji="0" lang="it-IT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290616C-D69C-9CE9-9A3B-5F336C1E9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" y="3274323"/>
            <a:ext cx="3583675" cy="358367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B0F6ED4-85F3-6A6F-C645-92DC8E8A9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047" y="3274324"/>
            <a:ext cx="3583675" cy="358367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EEEB1A9-920B-11F7-8DB0-45D006EBA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63" y="3274323"/>
            <a:ext cx="3583675" cy="35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068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6C4F4F-3EAC-6CAC-663C-48638A00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" y="294410"/>
            <a:ext cx="11973582" cy="16094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35F496-EF15-429D-0ED9-D915E8B3B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EFFAD1-124B-3B5F-E6DA-995161B2A6ED}"/>
              </a:ext>
            </a:extLst>
          </p:cNvPr>
          <p:cNvSpPr txBox="1"/>
          <p:nvPr/>
        </p:nvSpPr>
        <p:spPr>
          <a:xfrm>
            <a:off x="2474224" y="1790484"/>
            <a:ext cx="7243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MS-Bold"/>
                <a:ea typeface="+mn-ea"/>
                <a:cs typeface="+mn-cs"/>
              </a:rPr>
              <a:t>Formazione nelle Scuole</a:t>
            </a:r>
            <a:endParaRPr kumimoji="0" lang="it-IT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863029E-2977-4561-FA57-C8F0CAF7F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836"/>
            <a:ext cx="3102591" cy="23269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865B3E4-F586-49BB-96FB-D47C090B4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2725"/>
            <a:ext cx="3102589" cy="232694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544E73C-C077-8CCA-0FFF-BC5D876C2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94" y="2524836"/>
            <a:ext cx="4821131" cy="234360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E17A3B5-0867-220A-B44E-077BA6509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89" y="4612724"/>
            <a:ext cx="4795989" cy="232694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3F3755D-8C42-9869-D287-8FBFEA76FE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02" y="2530599"/>
            <a:ext cx="3102589" cy="232694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629D3E3-B06D-0AA7-E844-00AB89A0C5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11" y="4531058"/>
            <a:ext cx="3102589" cy="23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480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6C4F4F-3EAC-6CAC-663C-48638A00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" y="294410"/>
            <a:ext cx="11973582" cy="16094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35F496-EF15-429D-0ED9-D915E8B3B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06" y="543745"/>
            <a:ext cx="7047587" cy="7559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E5596C0-B173-796D-FE7A-07C7BA7BB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10" y="2647666"/>
            <a:ext cx="5613779" cy="42103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2B18ED-2AB4-55FD-9214-955AEFEDBEED}"/>
              </a:ext>
            </a:extLst>
          </p:cNvPr>
          <p:cNvSpPr txBox="1"/>
          <p:nvPr/>
        </p:nvSpPr>
        <p:spPr>
          <a:xfrm>
            <a:off x="1927000" y="1790484"/>
            <a:ext cx="8337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MS-Bold"/>
                <a:ea typeface="+mn-ea"/>
                <a:cs typeface="+mn-cs"/>
              </a:rPr>
              <a:t>GRAZIE PER L’ATTENZIONE</a:t>
            </a:r>
            <a:endParaRPr kumimoji="0" lang="it-IT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9566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3048</TotalTime>
  <Words>4222</Words>
  <Application>Microsoft Office PowerPoint</Application>
  <PresentationFormat>Widescreen</PresentationFormat>
  <Paragraphs>583</Paragraphs>
  <Slides>95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95</vt:i4>
      </vt:variant>
    </vt:vector>
  </HeadingPairs>
  <TitlesOfParts>
    <vt:vector size="114" baseType="lpstr">
      <vt:lpstr>Meiryo</vt:lpstr>
      <vt:lpstr>Arial</vt:lpstr>
      <vt:lpstr>Arial-Black</vt:lpstr>
      <vt:lpstr>Arial-BoldMT</vt:lpstr>
      <vt:lpstr>ArialMT</vt:lpstr>
      <vt:lpstr>Calibri</vt:lpstr>
      <vt:lpstr>Calibri Light</vt:lpstr>
      <vt:lpstr>Calibri-Bold</vt:lpstr>
      <vt:lpstr>Calibri-BoldItalic</vt:lpstr>
      <vt:lpstr>Century Gothic</vt:lpstr>
      <vt:lpstr>ComicSansMS-Bold</vt:lpstr>
      <vt:lpstr>Garamond</vt:lpstr>
      <vt:lpstr>Garamond-Bold</vt:lpstr>
      <vt:lpstr>Trebuchet-BoldItalic</vt:lpstr>
      <vt:lpstr>TrebuchetMS</vt:lpstr>
      <vt:lpstr>TrebuchetMS-Bold</vt:lpstr>
      <vt:lpstr>TrebuchetMS-Italic</vt:lpstr>
      <vt:lpstr>Wingdings-Regular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Serafino</dc:creator>
  <cp:lastModifiedBy>Serafino</cp:lastModifiedBy>
  <cp:revision>58</cp:revision>
  <dcterms:created xsi:type="dcterms:W3CDTF">2021-12-01T15:43:30Z</dcterms:created>
  <dcterms:modified xsi:type="dcterms:W3CDTF">2023-02-07T15:12:46Z</dcterms:modified>
</cp:coreProperties>
</file>